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8" autoAdjust="0"/>
    <p:restoredTop sz="94703" autoAdjust="0"/>
  </p:normalViewPr>
  <p:slideViewPr>
    <p:cSldViewPr snapToGrid="0">
      <p:cViewPr>
        <p:scale>
          <a:sx n="66" d="100"/>
          <a:sy n="66" d="100"/>
        </p:scale>
        <p:origin x="-60" y="300"/>
      </p:cViewPr>
      <p:guideLst/>
    </p:cSldViewPr>
  </p:slideViewPr>
  <p:outlineViewPr>
    <p:cViewPr>
      <p:scale>
        <a:sx n="33" d="100"/>
        <a:sy n="33" d="100"/>
      </p:scale>
      <p:origin x="0" y="-119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B73AA-E8BA-48ED-9407-8C68428BAB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6E9306-0846-41ED-84AB-DD453E921D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28988F-C029-4D99-A613-A857B2D234A5}"/>
              </a:ext>
            </a:extLst>
          </p:cNvPr>
          <p:cNvSpPr>
            <a:spLocks noGrp="1"/>
          </p:cNvSpPr>
          <p:nvPr>
            <p:ph type="dt" sz="half" idx="10"/>
          </p:nvPr>
        </p:nvSpPr>
        <p:spPr/>
        <p:txBody>
          <a:bodyPr/>
          <a:lstStyle/>
          <a:p>
            <a:fld id="{9D42F5A6-6E02-44A7-A659-C9BE4AE60DB1}" type="datetimeFigureOut">
              <a:rPr lang="en-US" smtClean="0"/>
              <a:t>12/17/2019</a:t>
            </a:fld>
            <a:endParaRPr lang="en-US" dirty="0"/>
          </a:p>
        </p:txBody>
      </p:sp>
      <p:sp>
        <p:nvSpPr>
          <p:cNvPr id="5" name="Footer Placeholder 4">
            <a:extLst>
              <a:ext uri="{FF2B5EF4-FFF2-40B4-BE49-F238E27FC236}">
                <a16:creationId xmlns:a16="http://schemas.microsoft.com/office/drawing/2014/main" id="{9D7885B2-4D51-45EC-B91C-A4659F9F78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CB94FE-F497-4228-BBA2-88EE8DBE71B4}"/>
              </a:ext>
            </a:extLst>
          </p:cNvPr>
          <p:cNvSpPr>
            <a:spLocks noGrp="1"/>
          </p:cNvSpPr>
          <p:nvPr>
            <p:ph type="sldNum" sz="quarter" idx="12"/>
          </p:nvPr>
        </p:nvSpPr>
        <p:spPr/>
        <p:txBody>
          <a:bodyPr/>
          <a:lstStyle/>
          <a:p>
            <a:fld id="{D54AB406-520C-40AE-8621-0ACF994131A2}" type="slidenum">
              <a:rPr lang="en-US" smtClean="0"/>
              <a:t>‹#›</a:t>
            </a:fld>
            <a:endParaRPr lang="en-US" dirty="0"/>
          </a:p>
        </p:txBody>
      </p:sp>
    </p:spTree>
    <p:extLst>
      <p:ext uri="{BB962C8B-B14F-4D97-AF65-F5344CB8AC3E}">
        <p14:creationId xmlns:p14="http://schemas.microsoft.com/office/powerpoint/2010/main" val="229312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593F-69C6-44A3-BBD5-27D86FE5B4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9216DE-2E6B-46DF-BC8F-68CBBA641A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B65D8-0968-4D7A-8308-8EFB3942328D}"/>
              </a:ext>
            </a:extLst>
          </p:cNvPr>
          <p:cNvSpPr>
            <a:spLocks noGrp="1"/>
          </p:cNvSpPr>
          <p:nvPr>
            <p:ph type="dt" sz="half" idx="10"/>
          </p:nvPr>
        </p:nvSpPr>
        <p:spPr/>
        <p:txBody>
          <a:bodyPr/>
          <a:lstStyle/>
          <a:p>
            <a:fld id="{9D42F5A6-6E02-44A7-A659-C9BE4AE60DB1}" type="datetimeFigureOut">
              <a:rPr lang="en-US" smtClean="0"/>
              <a:t>12/17/2019</a:t>
            </a:fld>
            <a:endParaRPr lang="en-US" dirty="0"/>
          </a:p>
        </p:txBody>
      </p:sp>
      <p:sp>
        <p:nvSpPr>
          <p:cNvPr id="5" name="Footer Placeholder 4">
            <a:extLst>
              <a:ext uri="{FF2B5EF4-FFF2-40B4-BE49-F238E27FC236}">
                <a16:creationId xmlns:a16="http://schemas.microsoft.com/office/drawing/2014/main" id="{C79A361A-9CA0-41EF-BA17-298CC4712B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6CA41A-0591-43FD-9B1B-D94D2663C388}"/>
              </a:ext>
            </a:extLst>
          </p:cNvPr>
          <p:cNvSpPr>
            <a:spLocks noGrp="1"/>
          </p:cNvSpPr>
          <p:nvPr>
            <p:ph type="sldNum" sz="quarter" idx="12"/>
          </p:nvPr>
        </p:nvSpPr>
        <p:spPr/>
        <p:txBody>
          <a:bodyPr/>
          <a:lstStyle/>
          <a:p>
            <a:fld id="{D54AB406-520C-40AE-8621-0ACF994131A2}" type="slidenum">
              <a:rPr lang="en-US" smtClean="0"/>
              <a:t>‹#›</a:t>
            </a:fld>
            <a:endParaRPr lang="en-US" dirty="0"/>
          </a:p>
        </p:txBody>
      </p:sp>
    </p:spTree>
    <p:extLst>
      <p:ext uri="{BB962C8B-B14F-4D97-AF65-F5344CB8AC3E}">
        <p14:creationId xmlns:p14="http://schemas.microsoft.com/office/powerpoint/2010/main" val="2842059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95B504-DA70-4744-A12C-16702500A5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123BA9-D78A-4744-BF38-124F6EA982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6320B1-DD87-4899-B01F-D2D2D603F0F5}"/>
              </a:ext>
            </a:extLst>
          </p:cNvPr>
          <p:cNvSpPr>
            <a:spLocks noGrp="1"/>
          </p:cNvSpPr>
          <p:nvPr>
            <p:ph type="dt" sz="half" idx="10"/>
          </p:nvPr>
        </p:nvSpPr>
        <p:spPr/>
        <p:txBody>
          <a:bodyPr/>
          <a:lstStyle/>
          <a:p>
            <a:fld id="{9D42F5A6-6E02-44A7-A659-C9BE4AE60DB1}" type="datetimeFigureOut">
              <a:rPr lang="en-US" smtClean="0"/>
              <a:t>12/17/2019</a:t>
            </a:fld>
            <a:endParaRPr lang="en-US" dirty="0"/>
          </a:p>
        </p:txBody>
      </p:sp>
      <p:sp>
        <p:nvSpPr>
          <p:cNvPr id="5" name="Footer Placeholder 4">
            <a:extLst>
              <a:ext uri="{FF2B5EF4-FFF2-40B4-BE49-F238E27FC236}">
                <a16:creationId xmlns:a16="http://schemas.microsoft.com/office/drawing/2014/main" id="{DD712412-41A8-47AB-8FAC-F245FF1CE7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57D13A-76E5-4AC1-A5A1-A72A05B74F46}"/>
              </a:ext>
            </a:extLst>
          </p:cNvPr>
          <p:cNvSpPr>
            <a:spLocks noGrp="1"/>
          </p:cNvSpPr>
          <p:nvPr>
            <p:ph type="sldNum" sz="quarter" idx="12"/>
          </p:nvPr>
        </p:nvSpPr>
        <p:spPr/>
        <p:txBody>
          <a:bodyPr/>
          <a:lstStyle/>
          <a:p>
            <a:fld id="{D54AB406-520C-40AE-8621-0ACF994131A2}" type="slidenum">
              <a:rPr lang="en-US" smtClean="0"/>
              <a:t>‹#›</a:t>
            </a:fld>
            <a:endParaRPr lang="en-US" dirty="0"/>
          </a:p>
        </p:txBody>
      </p:sp>
    </p:spTree>
    <p:extLst>
      <p:ext uri="{BB962C8B-B14F-4D97-AF65-F5344CB8AC3E}">
        <p14:creationId xmlns:p14="http://schemas.microsoft.com/office/powerpoint/2010/main" val="616244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2F5B-3EFE-48FD-8E39-31FA035E5D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FC8FD0-80A4-4E20-B2DE-41B3F74B31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F1D8C-4F92-4AC8-94DF-14809F0A1EE1}"/>
              </a:ext>
            </a:extLst>
          </p:cNvPr>
          <p:cNvSpPr>
            <a:spLocks noGrp="1"/>
          </p:cNvSpPr>
          <p:nvPr>
            <p:ph type="dt" sz="half" idx="10"/>
          </p:nvPr>
        </p:nvSpPr>
        <p:spPr/>
        <p:txBody>
          <a:bodyPr/>
          <a:lstStyle/>
          <a:p>
            <a:fld id="{9D42F5A6-6E02-44A7-A659-C9BE4AE60DB1}" type="datetimeFigureOut">
              <a:rPr lang="en-US" smtClean="0"/>
              <a:t>12/17/2019</a:t>
            </a:fld>
            <a:endParaRPr lang="en-US" dirty="0"/>
          </a:p>
        </p:txBody>
      </p:sp>
      <p:sp>
        <p:nvSpPr>
          <p:cNvPr id="5" name="Footer Placeholder 4">
            <a:extLst>
              <a:ext uri="{FF2B5EF4-FFF2-40B4-BE49-F238E27FC236}">
                <a16:creationId xmlns:a16="http://schemas.microsoft.com/office/drawing/2014/main" id="{6ADAC943-E786-4D28-849E-4D99AA1621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072DAB-59CA-4BF8-97B9-AE042EBFFBDE}"/>
              </a:ext>
            </a:extLst>
          </p:cNvPr>
          <p:cNvSpPr>
            <a:spLocks noGrp="1"/>
          </p:cNvSpPr>
          <p:nvPr>
            <p:ph type="sldNum" sz="quarter" idx="12"/>
          </p:nvPr>
        </p:nvSpPr>
        <p:spPr/>
        <p:txBody>
          <a:bodyPr/>
          <a:lstStyle/>
          <a:p>
            <a:fld id="{D54AB406-520C-40AE-8621-0ACF994131A2}" type="slidenum">
              <a:rPr lang="en-US" smtClean="0"/>
              <a:t>‹#›</a:t>
            </a:fld>
            <a:endParaRPr lang="en-US" dirty="0"/>
          </a:p>
        </p:txBody>
      </p:sp>
    </p:spTree>
    <p:extLst>
      <p:ext uri="{BB962C8B-B14F-4D97-AF65-F5344CB8AC3E}">
        <p14:creationId xmlns:p14="http://schemas.microsoft.com/office/powerpoint/2010/main" val="1415657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2DBD-DFC3-4EAD-9107-AD09180066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7F2F78-7A1C-4D83-AE30-3168CDF27B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6C537B-706E-4AFD-9590-C36206EF8EC9}"/>
              </a:ext>
            </a:extLst>
          </p:cNvPr>
          <p:cNvSpPr>
            <a:spLocks noGrp="1"/>
          </p:cNvSpPr>
          <p:nvPr>
            <p:ph type="dt" sz="half" idx="10"/>
          </p:nvPr>
        </p:nvSpPr>
        <p:spPr/>
        <p:txBody>
          <a:bodyPr/>
          <a:lstStyle/>
          <a:p>
            <a:fld id="{9D42F5A6-6E02-44A7-A659-C9BE4AE60DB1}" type="datetimeFigureOut">
              <a:rPr lang="en-US" smtClean="0"/>
              <a:t>12/17/2019</a:t>
            </a:fld>
            <a:endParaRPr lang="en-US" dirty="0"/>
          </a:p>
        </p:txBody>
      </p:sp>
      <p:sp>
        <p:nvSpPr>
          <p:cNvPr id="5" name="Footer Placeholder 4">
            <a:extLst>
              <a:ext uri="{FF2B5EF4-FFF2-40B4-BE49-F238E27FC236}">
                <a16:creationId xmlns:a16="http://schemas.microsoft.com/office/drawing/2014/main" id="{989E0134-C227-46F0-A5DD-B7E758336D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B44B0A-0604-4EDB-BBBD-3EC25D02B7A7}"/>
              </a:ext>
            </a:extLst>
          </p:cNvPr>
          <p:cNvSpPr>
            <a:spLocks noGrp="1"/>
          </p:cNvSpPr>
          <p:nvPr>
            <p:ph type="sldNum" sz="quarter" idx="12"/>
          </p:nvPr>
        </p:nvSpPr>
        <p:spPr/>
        <p:txBody>
          <a:bodyPr/>
          <a:lstStyle/>
          <a:p>
            <a:fld id="{D54AB406-520C-40AE-8621-0ACF994131A2}" type="slidenum">
              <a:rPr lang="en-US" smtClean="0"/>
              <a:t>‹#›</a:t>
            </a:fld>
            <a:endParaRPr lang="en-US" dirty="0"/>
          </a:p>
        </p:txBody>
      </p:sp>
    </p:spTree>
    <p:extLst>
      <p:ext uri="{BB962C8B-B14F-4D97-AF65-F5344CB8AC3E}">
        <p14:creationId xmlns:p14="http://schemas.microsoft.com/office/powerpoint/2010/main" val="3615832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4039-E15B-4F98-AAB2-2F88A94E2A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A1423D-305E-4B4B-91A1-43C255636A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272FB2-8DCE-4E08-9E7D-BBD24720BF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C25A13-C8BD-42A9-BB44-2FDFC36155D0}"/>
              </a:ext>
            </a:extLst>
          </p:cNvPr>
          <p:cNvSpPr>
            <a:spLocks noGrp="1"/>
          </p:cNvSpPr>
          <p:nvPr>
            <p:ph type="dt" sz="half" idx="10"/>
          </p:nvPr>
        </p:nvSpPr>
        <p:spPr/>
        <p:txBody>
          <a:bodyPr/>
          <a:lstStyle/>
          <a:p>
            <a:fld id="{9D42F5A6-6E02-44A7-A659-C9BE4AE60DB1}" type="datetimeFigureOut">
              <a:rPr lang="en-US" smtClean="0"/>
              <a:t>12/17/2019</a:t>
            </a:fld>
            <a:endParaRPr lang="en-US" dirty="0"/>
          </a:p>
        </p:txBody>
      </p:sp>
      <p:sp>
        <p:nvSpPr>
          <p:cNvPr id="6" name="Footer Placeholder 5">
            <a:extLst>
              <a:ext uri="{FF2B5EF4-FFF2-40B4-BE49-F238E27FC236}">
                <a16:creationId xmlns:a16="http://schemas.microsoft.com/office/drawing/2014/main" id="{3B07D0A6-D280-4370-B288-C79666ACAF7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1E636D-4F4E-4F2C-BFEE-D06D3823227B}"/>
              </a:ext>
            </a:extLst>
          </p:cNvPr>
          <p:cNvSpPr>
            <a:spLocks noGrp="1"/>
          </p:cNvSpPr>
          <p:nvPr>
            <p:ph type="sldNum" sz="quarter" idx="12"/>
          </p:nvPr>
        </p:nvSpPr>
        <p:spPr/>
        <p:txBody>
          <a:bodyPr/>
          <a:lstStyle/>
          <a:p>
            <a:fld id="{D54AB406-520C-40AE-8621-0ACF994131A2}" type="slidenum">
              <a:rPr lang="en-US" smtClean="0"/>
              <a:t>‹#›</a:t>
            </a:fld>
            <a:endParaRPr lang="en-US" dirty="0"/>
          </a:p>
        </p:txBody>
      </p:sp>
    </p:spTree>
    <p:extLst>
      <p:ext uri="{BB962C8B-B14F-4D97-AF65-F5344CB8AC3E}">
        <p14:creationId xmlns:p14="http://schemas.microsoft.com/office/powerpoint/2010/main" val="2173938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AEAB-0609-40F7-9372-F6C7C55EA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9120C5-4633-46CD-AD98-F540F6E3C3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814EA0-4E8D-4286-B66C-4AFDBC9E5B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74AB7F-8ACA-416B-AEE2-52E938D046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F9F7CD-AA60-4A62-B5B3-5E3B44B67C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5D0CEB-8351-4B22-9886-07037239E13E}"/>
              </a:ext>
            </a:extLst>
          </p:cNvPr>
          <p:cNvSpPr>
            <a:spLocks noGrp="1"/>
          </p:cNvSpPr>
          <p:nvPr>
            <p:ph type="dt" sz="half" idx="10"/>
          </p:nvPr>
        </p:nvSpPr>
        <p:spPr/>
        <p:txBody>
          <a:bodyPr/>
          <a:lstStyle/>
          <a:p>
            <a:fld id="{9D42F5A6-6E02-44A7-A659-C9BE4AE60DB1}" type="datetimeFigureOut">
              <a:rPr lang="en-US" smtClean="0"/>
              <a:t>12/17/2019</a:t>
            </a:fld>
            <a:endParaRPr lang="en-US" dirty="0"/>
          </a:p>
        </p:txBody>
      </p:sp>
      <p:sp>
        <p:nvSpPr>
          <p:cNvPr id="8" name="Footer Placeholder 7">
            <a:extLst>
              <a:ext uri="{FF2B5EF4-FFF2-40B4-BE49-F238E27FC236}">
                <a16:creationId xmlns:a16="http://schemas.microsoft.com/office/drawing/2014/main" id="{06FD3CCF-C6D9-41BC-98FF-767A5841849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536FA84-1E4F-49E7-BD8D-86DD399AB5A6}"/>
              </a:ext>
            </a:extLst>
          </p:cNvPr>
          <p:cNvSpPr>
            <a:spLocks noGrp="1"/>
          </p:cNvSpPr>
          <p:nvPr>
            <p:ph type="sldNum" sz="quarter" idx="12"/>
          </p:nvPr>
        </p:nvSpPr>
        <p:spPr/>
        <p:txBody>
          <a:bodyPr/>
          <a:lstStyle/>
          <a:p>
            <a:fld id="{D54AB406-520C-40AE-8621-0ACF994131A2}" type="slidenum">
              <a:rPr lang="en-US" smtClean="0"/>
              <a:t>‹#›</a:t>
            </a:fld>
            <a:endParaRPr lang="en-US" dirty="0"/>
          </a:p>
        </p:txBody>
      </p:sp>
    </p:spTree>
    <p:extLst>
      <p:ext uri="{BB962C8B-B14F-4D97-AF65-F5344CB8AC3E}">
        <p14:creationId xmlns:p14="http://schemas.microsoft.com/office/powerpoint/2010/main" val="2754838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574D-5E4D-4F99-9FE2-6CE4CEAA53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96FFBF-E05A-4C6A-A444-AFF56A838449}"/>
              </a:ext>
            </a:extLst>
          </p:cNvPr>
          <p:cNvSpPr>
            <a:spLocks noGrp="1"/>
          </p:cNvSpPr>
          <p:nvPr>
            <p:ph type="dt" sz="half" idx="10"/>
          </p:nvPr>
        </p:nvSpPr>
        <p:spPr/>
        <p:txBody>
          <a:bodyPr/>
          <a:lstStyle/>
          <a:p>
            <a:fld id="{9D42F5A6-6E02-44A7-A659-C9BE4AE60DB1}" type="datetimeFigureOut">
              <a:rPr lang="en-US" smtClean="0"/>
              <a:t>12/17/2019</a:t>
            </a:fld>
            <a:endParaRPr lang="en-US" dirty="0"/>
          </a:p>
        </p:txBody>
      </p:sp>
      <p:sp>
        <p:nvSpPr>
          <p:cNvPr id="4" name="Footer Placeholder 3">
            <a:extLst>
              <a:ext uri="{FF2B5EF4-FFF2-40B4-BE49-F238E27FC236}">
                <a16:creationId xmlns:a16="http://schemas.microsoft.com/office/drawing/2014/main" id="{CB226333-6C97-4619-8D1C-E561AED4705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8E2B149-CE12-4A7B-8A0B-6D9083928B2B}"/>
              </a:ext>
            </a:extLst>
          </p:cNvPr>
          <p:cNvSpPr>
            <a:spLocks noGrp="1"/>
          </p:cNvSpPr>
          <p:nvPr>
            <p:ph type="sldNum" sz="quarter" idx="12"/>
          </p:nvPr>
        </p:nvSpPr>
        <p:spPr/>
        <p:txBody>
          <a:bodyPr/>
          <a:lstStyle/>
          <a:p>
            <a:fld id="{D54AB406-520C-40AE-8621-0ACF994131A2}" type="slidenum">
              <a:rPr lang="en-US" smtClean="0"/>
              <a:t>‹#›</a:t>
            </a:fld>
            <a:endParaRPr lang="en-US" dirty="0"/>
          </a:p>
        </p:txBody>
      </p:sp>
    </p:spTree>
    <p:extLst>
      <p:ext uri="{BB962C8B-B14F-4D97-AF65-F5344CB8AC3E}">
        <p14:creationId xmlns:p14="http://schemas.microsoft.com/office/powerpoint/2010/main" val="4129670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F71034-C676-46AA-88C1-25B294D5FD8C}"/>
              </a:ext>
            </a:extLst>
          </p:cNvPr>
          <p:cNvSpPr>
            <a:spLocks noGrp="1"/>
          </p:cNvSpPr>
          <p:nvPr>
            <p:ph type="dt" sz="half" idx="10"/>
          </p:nvPr>
        </p:nvSpPr>
        <p:spPr/>
        <p:txBody>
          <a:bodyPr/>
          <a:lstStyle/>
          <a:p>
            <a:fld id="{9D42F5A6-6E02-44A7-A659-C9BE4AE60DB1}" type="datetimeFigureOut">
              <a:rPr lang="en-US" smtClean="0"/>
              <a:t>12/17/2019</a:t>
            </a:fld>
            <a:endParaRPr lang="en-US" dirty="0"/>
          </a:p>
        </p:txBody>
      </p:sp>
      <p:sp>
        <p:nvSpPr>
          <p:cNvPr id="3" name="Footer Placeholder 2">
            <a:extLst>
              <a:ext uri="{FF2B5EF4-FFF2-40B4-BE49-F238E27FC236}">
                <a16:creationId xmlns:a16="http://schemas.microsoft.com/office/drawing/2014/main" id="{50386514-AAAA-4D01-B89B-BD412A33C10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E6FE48-CD0F-4E53-A28B-6D6DFD71B948}"/>
              </a:ext>
            </a:extLst>
          </p:cNvPr>
          <p:cNvSpPr>
            <a:spLocks noGrp="1"/>
          </p:cNvSpPr>
          <p:nvPr>
            <p:ph type="sldNum" sz="quarter" idx="12"/>
          </p:nvPr>
        </p:nvSpPr>
        <p:spPr/>
        <p:txBody>
          <a:bodyPr/>
          <a:lstStyle/>
          <a:p>
            <a:fld id="{D54AB406-520C-40AE-8621-0ACF994131A2}" type="slidenum">
              <a:rPr lang="en-US" smtClean="0"/>
              <a:t>‹#›</a:t>
            </a:fld>
            <a:endParaRPr lang="en-US" dirty="0"/>
          </a:p>
        </p:txBody>
      </p:sp>
    </p:spTree>
    <p:extLst>
      <p:ext uri="{BB962C8B-B14F-4D97-AF65-F5344CB8AC3E}">
        <p14:creationId xmlns:p14="http://schemas.microsoft.com/office/powerpoint/2010/main" val="1807268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0576-5C2B-4B70-A1B7-FEA7E1A8DD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014FB0-DFE5-4BFA-AA14-188A939CDC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A11C9E-DE5F-4183-849A-1F6DAF02C9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E1A2A7-3665-4601-BDA2-7CF7602D776E}"/>
              </a:ext>
            </a:extLst>
          </p:cNvPr>
          <p:cNvSpPr>
            <a:spLocks noGrp="1"/>
          </p:cNvSpPr>
          <p:nvPr>
            <p:ph type="dt" sz="half" idx="10"/>
          </p:nvPr>
        </p:nvSpPr>
        <p:spPr/>
        <p:txBody>
          <a:bodyPr/>
          <a:lstStyle/>
          <a:p>
            <a:fld id="{9D42F5A6-6E02-44A7-A659-C9BE4AE60DB1}" type="datetimeFigureOut">
              <a:rPr lang="en-US" smtClean="0"/>
              <a:t>12/17/2019</a:t>
            </a:fld>
            <a:endParaRPr lang="en-US" dirty="0"/>
          </a:p>
        </p:txBody>
      </p:sp>
      <p:sp>
        <p:nvSpPr>
          <p:cNvPr id="6" name="Footer Placeholder 5">
            <a:extLst>
              <a:ext uri="{FF2B5EF4-FFF2-40B4-BE49-F238E27FC236}">
                <a16:creationId xmlns:a16="http://schemas.microsoft.com/office/drawing/2014/main" id="{EB03B952-4567-430F-BD90-28D7DE04B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70E407-0050-413A-94CD-EE89DD8611C9}"/>
              </a:ext>
            </a:extLst>
          </p:cNvPr>
          <p:cNvSpPr>
            <a:spLocks noGrp="1"/>
          </p:cNvSpPr>
          <p:nvPr>
            <p:ph type="sldNum" sz="quarter" idx="12"/>
          </p:nvPr>
        </p:nvSpPr>
        <p:spPr/>
        <p:txBody>
          <a:bodyPr/>
          <a:lstStyle/>
          <a:p>
            <a:fld id="{D54AB406-520C-40AE-8621-0ACF994131A2}" type="slidenum">
              <a:rPr lang="en-US" smtClean="0"/>
              <a:t>‹#›</a:t>
            </a:fld>
            <a:endParaRPr lang="en-US" dirty="0"/>
          </a:p>
        </p:txBody>
      </p:sp>
    </p:spTree>
    <p:extLst>
      <p:ext uri="{BB962C8B-B14F-4D97-AF65-F5344CB8AC3E}">
        <p14:creationId xmlns:p14="http://schemas.microsoft.com/office/powerpoint/2010/main" val="4286382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11B1-0F63-4AD3-A4AD-707930C14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8E8A91-A7AF-411A-B759-47ED85F90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6A23C59-811B-40C7-850A-AF2160DC28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A13C85-2C83-45BB-BA4E-F50795540AEE}"/>
              </a:ext>
            </a:extLst>
          </p:cNvPr>
          <p:cNvSpPr>
            <a:spLocks noGrp="1"/>
          </p:cNvSpPr>
          <p:nvPr>
            <p:ph type="dt" sz="half" idx="10"/>
          </p:nvPr>
        </p:nvSpPr>
        <p:spPr/>
        <p:txBody>
          <a:bodyPr/>
          <a:lstStyle/>
          <a:p>
            <a:fld id="{9D42F5A6-6E02-44A7-A659-C9BE4AE60DB1}" type="datetimeFigureOut">
              <a:rPr lang="en-US" smtClean="0"/>
              <a:t>12/17/2019</a:t>
            </a:fld>
            <a:endParaRPr lang="en-US" dirty="0"/>
          </a:p>
        </p:txBody>
      </p:sp>
      <p:sp>
        <p:nvSpPr>
          <p:cNvPr id="6" name="Footer Placeholder 5">
            <a:extLst>
              <a:ext uri="{FF2B5EF4-FFF2-40B4-BE49-F238E27FC236}">
                <a16:creationId xmlns:a16="http://schemas.microsoft.com/office/drawing/2014/main" id="{CF24ED01-46DA-44A2-BB59-E9116F505F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D09BEE6-AC3E-4EFD-9793-E4D158826868}"/>
              </a:ext>
            </a:extLst>
          </p:cNvPr>
          <p:cNvSpPr>
            <a:spLocks noGrp="1"/>
          </p:cNvSpPr>
          <p:nvPr>
            <p:ph type="sldNum" sz="quarter" idx="12"/>
          </p:nvPr>
        </p:nvSpPr>
        <p:spPr/>
        <p:txBody>
          <a:bodyPr/>
          <a:lstStyle/>
          <a:p>
            <a:fld id="{D54AB406-520C-40AE-8621-0ACF994131A2}" type="slidenum">
              <a:rPr lang="en-US" smtClean="0"/>
              <a:t>‹#›</a:t>
            </a:fld>
            <a:endParaRPr lang="en-US" dirty="0"/>
          </a:p>
        </p:txBody>
      </p:sp>
    </p:spTree>
    <p:extLst>
      <p:ext uri="{BB962C8B-B14F-4D97-AF65-F5344CB8AC3E}">
        <p14:creationId xmlns:p14="http://schemas.microsoft.com/office/powerpoint/2010/main" val="338530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BF8965-765D-43EE-9F02-1112EEE92A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F98467-5F22-403C-9746-649A5E431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2A22E5-4D21-44DD-8583-BA388732C1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42F5A6-6E02-44A7-A659-C9BE4AE60DB1}" type="datetimeFigureOut">
              <a:rPr lang="en-US" smtClean="0"/>
              <a:t>12/17/2019</a:t>
            </a:fld>
            <a:endParaRPr lang="en-US" dirty="0"/>
          </a:p>
        </p:txBody>
      </p:sp>
      <p:sp>
        <p:nvSpPr>
          <p:cNvPr id="5" name="Footer Placeholder 4">
            <a:extLst>
              <a:ext uri="{FF2B5EF4-FFF2-40B4-BE49-F238E27FC236}">
                <a16:creationId xmlns:a16="http://schemas.microsoft.com/office/drawing/2014/main" id="{5A429347-2F2F-4870-9B15-2292263F72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C0AB34-4026-48E1-8AF7-206A11956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4AB406-520C-40AE-8621-0ACF994131A2}" type="slidenum">
              <a:rPr lang="en-US" smtClean="0"/>
              <a:t>‹#›</a:t>
            </a:fld>
            <a:endParaRPr lang="en-US" dirty="0"/>
          </a:p>
        </p:txBody>
      </p:sp>
    </p:spTree>
    <p:extLst>
      <p:ext uri="{BB962C8B-B14F-4D97-AF65-F5344CB8AC3E}">
        <p14:creationId xmlns:p14="http://schemas.microsoft.com/office/powerpoint/2010/main" val="120996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9A0FDC8-1413-41DC-A5CA-C25C96601B10}"/>
              </a:ext>
            </a:extLst>
          </p:cNvPr>
          <p:cNvPicPr>
            <a:picLocks noChangeAspect="1"/>
          </p:cNvPicPr>
          <p:nvPr/>
        </p:nvPicPr>
        <p:blipFill rotWithShape="1">
          <a:blip r:embed="rId2">
            <a:alphaModFix amt="50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7D42F7-3CE9-40FB-9C10-5B22F6BCC91A}"/>
              </a:ext>
            </a:extLst>
          </p:cNvPr>
          <p:cNvSpPr>
            <a:spLocks noGrp="1"/>
          </p:cNvSpPr>
          <p:nvPr>
            <p:ph type="ctrTitle"/>
          </p:nvPr>
        </p:nvSpPr>
        <p:spPr>
          <a:xfrm>
            <a:off x="4387349" y="1200152"/>
            <a:ext cx="6897171" cy="4457696"/>
          </a:xfrm>
        </p:spPr>
        <p:txBody>
          <a:bodyPr anchor="ctr">
            <a:normAutofit/>
          </a:bodyPr>
          <a:lstStyle/>
          <a:p>
            <a:pPr algn="l"/>
            <a:r>
              <a:rPr lang="en-US" sz="8000" dirty="0">
                <a:solidFill>
                  <a:srgbClr val="FFFFFF"/>
                </a:solidFill>
              </a:rPr>
              <a:t>Equifax Cybersecurity Proposal</a:t>
            </a:r>
          </a:p>
        </p:txBody>
      </p:sp>
      <p:sp>
        <p:nvSpPr>
          <p:cNvPr id="3" name="Subtitle 2">
            <a:extLst>
              <a:ext uri="{FF2B5EF4-FFF2-40B4-BE49-F238E27FC236}">
                <a16:creationId xmlns:a16="http://schemas.microsoft.com/office/drawing/2014/main" id="{36AA3F49-F098-46CE-AF1C-6E1BE5CAAF52}"/>
              </a:ext>
            </a:extLst>
          </p:cNvPr>
          <p:cNvSpPr>
            <a:spLocks noGrp="1"/>
          </p:cNvSpPr>
          <p:nvPr>
            <p:ph type="subTitle" idx="1"/>
          </p:nvPr>
        </p:nvSpPr>
        <p:spPr>
          <a:xfrm>
            <a:off x="849963" y="1200152"/>
            <a:ext cx="2816535" cy="4457696"/>
          </a:xfrm>
        </p:spPr>
        <p:txBody>
          <a:bodyPr anchor="ctr">
            <a:normAutofit/>
          </a:bodyPr>
          <a:lstStyle/>
          <a:p>
            <a:pPr algn="r"/>
            <a:r>
              <a:rPr lang="en-US" sz="2800" dirty="0">
                <a:solidFill>
                  <a:srgbClr val="FFFFFF"/>
                </a:solidFill>
              </a:rPr>
              <a:t>Dawn Inman</a:t>
            </a:r>
          </a:p>
          <a:p>
            <a:pPr algn="r"/>
            <a:r>
              <a:rPr lang="en-US" sz="2800" dirty="0">
                <a:solidFill>
                  <a:srgbClr val="FFFFFF"/>
                </a:solidFill>
              </a:rPr>
              <a:t>CYB-348-Z1</a:t>
            </a: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79283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24BE5DA-5073-420C-BCB5-BB2CC36E0CD3}"/>
              </a:ext>
            </a:extLst>
          </p:cNvPr>
          <p:cNvPicPr>
            <a:picLocks noChangeAspect="1"/>
          </p:cNvPicPr>
          <p:nvPr/>
        </p:nvPicPr>
        <p:blipFill rotWithShape="1">
          <a:blip r:embed="rId2">
            <a:alphaModFix amt="35000"/>
            <a:extLst/>
          </a:blip>
          <a:srcRect/>
          <a:stretch/>
        </p:blipFill>
        <p:spPr>
          <a:xfrm>
            <a:off x="0" y="0"/>
            <a:ext cx="12192000" cy="6857999"/>
          </a:xfrm>
          <a:prstGeom prst="rect">
            <a:avLst/>
          </a:prstGeom>
        </p:spPr>
      </p:pic>
      <p:sp>
        <p:nvSpPr>
          <p:cNvPr id="2" name="Title 1">
            <a:extLst>
              <a:ext uri="{FF2B5EF4-FFF2-40B4-BE49-F238E27FC236}">
                <a16:creationId xmlns:a16="http://schemas.microsoft.com/office/drawing/2014/main" id="{8E917EEF-3749-4DFA-AEEE-242A1F488646}"/>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References</a:t>
            </a:r>
          </a:p>
        </p:txBody>
      </p:sp>
      <p:sp>
        <p:nvSpPr>
          <p:cNvPr id="3" name="Content Placeholder 2">
            <a:extLst>
              <a:ext uri="{FF2B5EF4-FFF2-40B4-BE49-F238E27FC236}">
                <a16:creationId xmlns:a16="http://schemas.microsoft.com/office/drawing/2014/main" id="{1AD9BE89-6B71-465B-9495-1B567AB728FD}"/>
              </a:ext>
            </a:extLst>
          </p:cNvPr>
          <p:cNvSpPr>
            <a:spLocks noGrp="1"/>
          </p:cNvSpPr>
          <p:nvPr>
            <p:ph idx="1"/>
          </p:nvPr>
        </p:nvSpPr>
        <p:spPr>
          <a:xfrm>
            <a:off x="838200" y="1825625"/>
            <a:ext cx="10515600" cy="4351338"/>
          </a:xfrm>
        </p:spPr>
        <p:txBody>
          <a:bodyPr>
            <a:normAutofit lnSpcReduction="10000"/>
          </a:bodyPr>
          <a:lstStyle/>
          <a:p>
            <a:r>
              <a:rPr lang="en-US" sz="900" dirty="0" err="1">
                <a:solidFill>
                  <a:srgbClr val="FFFFFF"/>
                </a:solidFill>
              </a:rPr>
              <a:t>Comtact</a:t>
            </a:r>
            <a:r>
              <a:rPr lang="en-US" sz="900" dirty="0">
                <a:solidFill>
                  <a:srgbClr val="FFFFFF"/>
                </a:solidFill>
              </a:rPr>
              <a:t>.  (April 17, 2018).  How often should you audit your cybersecurity and who should do it?  Retrieved December 19, 2019 from https://www.comtact.co.uk/blog/how-often-should-you-audit-your-cyber-security-	and-who-should-do-it</a:t>
            </a:r>
          </a:p>
          <a:p>
            <a:r>
              <a:rPr lang="en-US" sz="900" dirty="0">
                <a:solidFill>
                  <a:srgbClr val="FFFFFF"/>
                </a:solidFill>
              </a:rPr>
              <a:t>Department of Homeland Security.  (2019).  </a:t>
            </a:r>
            <a:r>
              <a:rPr lang="en-US" sz="900" i="1" dirty="0">
                <a:solidFill>
                  <a:srgbClr val="FFFFFF"/>
                </a:solidFill>
              </a:rPr>
              <a:t>Business continuity planning suite.</a:t>
            </a:r>
            <a:r>
              <a:rPr lang="en-US" sz="900" dirty="0">
                <a:solidFill>
                  <a:srgbClr val="FFFFFF"/>
                </a:solidFill>
              </a:rPr>
              <a:t>  Ready.gov.  Retrieved December 19, 2019 from https://www.ready.gov/business-continuity-planning-suite</a:t>
            </a:r>
          </a:p>
          <a:p>
            <a:r>
              <a:rPr lang="en-US" sz="900" dirty="0">
                <a:solidFill>
                  <a:srgbClr val="FFFFFF"/>
                </a:solidFill>
              </a:rPr>
              <a:t>Equifax 2016 Annual Report. (2016). </a:t>
            </a:r>
            <a:r>
              <a:rPr lang="en-US" sz="900" i="1" dirty="0">
                <a:solidFill>
                  <a:srgbClr val="FFFFFF"/>
                </a:solidFill>
              </a:rPr>
              <a:t>The power of insights</a:t>
            </a:r>
            <a:r>
              <a:rPr lang="en-US" sz="900" dirty="0">
                <a:solidFill>
                  <a:srgbClr val="FFFFFF"/>
                </a:solidFill>
              </a:rPr>
              <a:t>.  Equifax.  Retrieved December 18, 2019 from https://www.equifax.com/assets/corp/2016_annual_report.pdf</a:t>
            </a:r>
          </a:p>
          <a:p>
            <a:r>
              <a:rPr lang="en-US" sz="900" dirty="0">
                <a:solidFill>
                  <a:srgbClr val="FFFFFF"/>
                </a:solidFill>
              </a:rPr>
              <a:t>Equifax 2018 Annual Report.  (2018). </a:t>
            </a:r>
            <a:r>
              <a:rPr lang="en-US" sz="900" i="1" dirty="0">
                <a:solidFill>
                  <a:srgbClr val="FFFFFF"/>
                </a:solidFill>
              </a:rPr>
              <a:t>Investing for growth and market leadership.</a:t>
            </a:r>
            <a:r>
              <a:rPr lang="en-US" sz="900" dirty="0">
                <a:solidFill>
                  <a:srgbClr val="FFFFFF"/>
                </a:solidFill>
              </a:rPr>
              <a:t>  EFX. Retrieved December 18, 2019 from  https://investor.equifax.com/~/media/Files/E/Equifax-IR/Annual%20Reports/2018-annual-	report.pdf</a:t>
            </a:r>
          </a:p>
          <a:p>
            <a:r>
              <a:rPr lang="en-US" sz="900" dirty="0">
                <a:solidFill>
                  <a:srgbClr val="FFFFFF"/>
                </a:solidFill>
              </a:rPr>
              <a:t>FTC.  (April, 2019).  Data breach response: A guide for business.  Business.ftc.gov.  Retrieved December 20, 2019 from https://www.ftc.gov/system/files/documents/plain-language/pdf-0154_data-breach-response-	guide-for-business-042519-508.pdf</a:t>
            </a:r>
          </a:p>
          <a:p>
            <a:r>
              <a:rPr lang="en-US" sz="900" dirty="0">
                <a:solidFill>
                  <a:srgbClr val="FFFFFF"/>
                </a:solidFill>
              </a:rPr>
              <a:t>GOVFTP.  (2019).  </a:t>
            </a:r>
            <a:r>
              <a:rPr lang="en-US" sz="900" i="1" dirty="0">
                <a:solidFill>
                  <a:srgbClr val="FFFFFF"/>
                </a:solidFill>
              </a:rPr>
              <a:t>What is NIST? The complete guide to the NIST cybersecurity framework</a:t>
            </a:r>
            <a:r>
              <a:rPr lang="en-US" sz="900" dirty="0">
                <a:solidFill>
                  <a:srgbClr val="FFFFFF"/>
                </a:solidFill>
              </a:rPr>
              <a:t>.  Retrieved December 19, 2019 from https://www.ftptoday.com/what-is-nist</a:t>
            </a:r>
          </a:p>
          <a:p>
            <a:r>
              <a:rPr lang="en-US" sz="900" dirty="0">
                <a:solidFill>
                  <a:srgbClr val="FFFFFF"/>
                </a:solidFill>
              </a:rPr>
              <a:t>Lang, Casey.  (May 17, 2019</a:t>
            </a:r>
            <a:r>
              <a:rPr lang="en-US" sz="900" i="1" dirty="0">
                <a:solidFill>
                  <a:srgbClr val="FFFFFF"/>
                </a:solidFill>
              </a:rPr>
              <a:t>).  Understanding the NIST risk management framework (RMF)</a:t>
            </a:r>
            <a:r>
              <a:rPr lang="en-US" sz="900" dirty="0">
                <a:solidFill>
                  <a:srgbClr val="FFFFFF"/>
                </a:solidFill>
              </a:rPr>
              <a:t>.  </a:t>
            </a:r>
            <a:r>
              <a:rPr lang="en-US" sz="900" dirty="0" err="1">
                <a:solidFill>
                  <a:srgbClr val="FFFFFF"/>
                </a:solidFill>
              </a:rPr>
              <a:t>Cybershealth</a:t>
            </a:r>
            <a:r>
              <a:rPr lang="en-US" sz="900" dirty="0">
                <a:solidFill>
                  <a:srgbClr val="FFFFFF"/>
                </a:solidFill>
              </a:rPr>
              <a:t> Services International.  Retrieved December 19, 2019 from https://cybersheath.com/understanding-the-nist-	risk-management-framework-</a:t>
            </a:r>
            <a:r>
              <a:rPr lang="en-US" sz="900" dirty="0" err="1">
                <a:solidFill>
                  <a:srgbClr val="FFFFFF"/>
                </a:solidFill>
              </a:rPr>
              <a:t>rmf</a:t>
            </a:r>
            <a:r>
              <a:rPr lang="en-US" sz="900" dirty="0">
                <a:solidFill>
                  <a:srgbClr val="FFFFFF"/>
                </a:solidFill>
              </a:rPr>
              <a:t>/?gclid=Cj0KCQiAuefvBRDXARIsAFEOQ9HXd4FZZKNT2NuM4SFXHFBOwMcRGsal7Je4r1WIDwWMnjYHHhpvGw0aAobUEALw_wcB</a:t>
            </a:r>
          </a:p>
          <a:p>
            <a:r>
              <a:rPr lang="en-US" sz="900" dirty="0">
                <a:solidFill>
                  <a:srgbClr val="FFFFFF"/>
                </a:solidFill>
              </a:rPr>
              <a:t>NIST. (October 2008). </a:t>
            </a:r>
            <a:r>
              <a:rPr lang="en-US" sz="900" i="1" dirty="0">
                <a:solidFill>
                  <a:srgbClr val="FFFFFF"/>
                </a:solidFill>
              </a:rPr>
              <a:t>Security considerations in the system development 	life cycle.</a:t>
            </a:r>
            <a:r>
              <a:rPr lang="en-US" sz="900" dirty="0">
                <a:solidFill>
                  <a:srgbClr val="FFFFFF"/>
                </a:solidFill>
              </a:rPr>
              <a:t>  Gaithersburg, MD: U.S. Department of Commerce.</a:t>
            </a:r>
          </a:p>
          <a:p>
            <a:r>
              <a:rPr lang="en-US" sz="900" dirty="0">
                <a:solidFill>
                  <a:srgbClr val="FFFFFF"/>
                </a:solidFill>
              </a:rPr>
              <a:t>NIST. (2011). </a:t>
            </a:r>
            <a:r>
              <a:rPr lang="en-US" sz="900" i="1" dirty="0">
                <a:solidFill>
                  <a:srgbClr val="FFFFFF"/>
                </a:solidFill>
              </a:rPr>
              <a:t>Configuration change control</a:t>
            </a:r>
            <a:r>
              <a:rPr lang="en-US" sz="900" dirty="0">
                <a:solidFill>
                  <a:srgbClr val="FFFFFF"/>
                </a:solidFill>
              </a:rPr>
              <a:t>.  Special Publication CM-3.  Retrieved December 20, 2019 from https://nvd.nist.gov/800-53/Rev4/control/CM-3</a:t>
            </a:r>
          </a:p>
          <a:p>
            <a:r>
              <a:rPr lang="en-US" sz="900" dirty="0">
                <a:solidFill>
                  <a:srgbClr val="FFFFFF"/>
                </a:solidFill>
              </a:rPr>
              <a:t>NIST. (September, 2012). </a:t>
            </a:r>
            <a:r>
              <a:rPr lang="en-US" sz="900" i="1" dirty="0">
                <a:solidFill>
                  <a:srgbClr val="FFFFFF"/>
                </a:solidFill>
              </a:rPr>
              <a:t>Guide for conducting risk assessments</a:t>
            </a:r>
            <a:r>
              <a:rPr lang="en-US" sz="900" dirty="0">
                <a:solidFill>
                  <a:srgbClr val="FFFFFF"/>
                </a:solidFill>
              </a:rPr>
              <a:t>.  Gaithersburg, MD: U.S. Department of Commerce</a:t>
            </a:r>
          </a:p>
          <a:p>
            <a:r>
              <a:rPr lang="en-US" sz="900" dirty="0">
                <a:solidFill>
                  <a:srgbClr val="FFFFFF"/>
                </a:solidFill>
              </a:rPr>
              <a:t>NIST.  (April 2013).  </a:t>
            </a:r>
            <a:r>
              <a:rPr lang="en-US" sz="900" i="1" dirty="0">
                <a:solidFill>
                  <a:srgbClr val="FFFFFF"/>
                </a:solidFill>
              </a:rPr>
              <a:t>Security and Privacy Controls for Federal Information Systems and Organizations</a:t>
            </a:r>
            <a:r>
              <a:rPr lang="en-US" sz="900" dirty="0">
                <a:solidFill>
                  <a:srgbClr val="FFFFFF"/>
                </a:solidFill>
              </a:rPr>
              <a:t>.  U.S. Department of Commerce.  Retrieved December 11, 2019 from 	https://nvlpubs.nist.gov/nistpubs/SpecialPublications/NIST.SP.800-53r4.pdf</a:t>
            </a:r>
          </a:p>
          <a:p>
            <a:r>
              <a:rPr lang="en-US" sz="900" dirty="0">
                <a:solidFill>
                  <a:srgbClr val="FFFFFF"/>
                </a:solidFill>
              </a:rPr>
              <a:t>NIST. (December 2018).  Risk Management Framework for Information Systems and Organizations. Gaithersburg, MD: U.S. Department of Commerce </a:t>
            </a:r>
          </a:p>
          <a:p>
            <a:r>
              <a:rPr lang="en-US" sz="900" dirty="0">
                <a:solidFill>
                  <a:srgbClr val="FFFFFF"/>
                </a:solidFill>
              </a:rPr>
              <a:t>U.S. Senate Subcommittee.  (2018). </a:t>
            </a:r>
            <a:r>
              <a:rPr lang="en-US" sz="900" i="1" dirty="0">
                <a:solidFill>
                  <a:srgbClr val="FFFFFF"/>
                </a:solidFill>
              </a:rPr>
              <a:t>How Equifax neglected cybersecurity and suffered a devastating data breach.</a:t>
            </a:r>
            <a:r>
              <a:rPr lang="en-US" sz="900" dirty="0">
                <a:solidFill>
                  <a:srgbClr val="FFFFFF"/>
                </a:solidFill>
              </a:rPr>
              <a:t>  Permanent Subcommittee on Investigations: United States Senate</a:t>
            </a:r>
          </a:p>
          <a:p>
            <a:r>
              <a:rPr lang="en-US" sz="900" dirty="0">
                <a:solidFill>
                  <a:srgbClr val="FFFFFF"/>
                </a:solidFill>
              </a:rPr>
              <a:t>Wheeler, E. (2011). </a:t>
            </a:r>
            <a:r>
              <a:rPr lang="en-US" sz="900" i="1" dirty="0">
                <a:solidFill>
                  <a:srgbClr val="FFFFFF"/>
                </a:solidFill>
              </a:rPr>
              <a:t>Security risk management: building an information security risk management program from the ground up</a:t>
            </a:r>
            <a:r>
              <a:rPr lang="en-US" sz="900" dirty="0">
                <a:solidFill>
                  <a:srgbClr val="FFFFFF"/>
                </a:solidFill>
              </a:rPr>
              <a:t>. Waltham, MA: </a:t>
            </a:r>
            <a:r>
              <a:rPr lang="en-US" sz="900" dirty="0" err="1">
                <a:solidFill>
                  <a:srgbClr val="FFFFFF"/>
                </a:solidFill>
              </a:rPr>
              <a:t>Syngress</a:t>
            </a:r>
            <a:endParaRPr lang="en-US" sz="900" dirty="0">
              <a:solidFill>
                <a:srgbClr val="FFFFFF"/>
              </a:solidFill>
            </a:endParaRPr>
          </a:p>
          <a:p>
            <a:r>
              <a:rPr lang="en-US" sz="900" dirty="0" err="1">
                <a:solidFill>
                  <a:srgbClr val="FFFFFF"/>
                </a:solidFill>
              </a:rPr>
              <a:t>Wilczek</a:t>
            </a:r>
            <a:r>
              <a:rPr lang="en-US" sz="900" dirty="0">
                <a:solidFill>
                  <a:srgbClr val="FFFFFF"/>
                </a:solidFill>
              </a:rPr>
              <a:t>, Marc.  (2018).  </a:t>
            </a:r>
            <a:r>
              <a:rPr lang="en-US" sz="900" i="1" dirty="0">
                <a:solidFill>
                  <a:srgbClr val="FFFFFF"/>
                </a:solidFill>
              </a:rPr>
              <a:t>The eight most common cyber-threats, and how to mitigate them</a:t>
            </a:r>
            <a:r>
              <a:rPr lang="en-US" sz="900" dirty="0">
                <a:solidFill>
                  <a:srgbClr val="FFFFFF"/>
                </a:solidFill>
              </a:rPr>
              <a:t>.  Compare the Cloud.net.  Retrieved December 19, 2019 fromhttps://www.comparethecloud.net/articles/eight-most-common- 	cyber-threats/</a:t>
            </a:r>
          </a:p>
          <a:p>
            <a:endParaRPr lang="en-US" sz="900" dirty="0">
              <a:solidFill>
                <a:srgbClr val="FFFFFF"/>
              </a:solidFill>
            </a:endParaRPr>
          </a:p>
        </p:txBody>
      </p:sp>
    </p:spTree>
    <p:extLst>
      <p:ext uri="{BB962C8B-B14F-4D97-AF65-F5344CB8AC3E}">
        <p14:creationId xmlns:p14="http://schemas.microsoft.com/office/powerpoint/2010/main" val="277492743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9F7BF86-FBCF-4B14-91C2-4749E8154F66}"/>
              </a:ext>
            </a:extLst>
          </p:cNvPr>
          <p:cNvPicPr>
            <a:picLocks noChangeAspect="1"/>
          </p:cNvPicPr>
          <p:nvPr/>
        </p:nvPicPr>
        <p:blipFill rotWithShape="1">
          <a:blip r:embed="rId2"/>
          <a:srcRect l="-89"/>
          <a:stretch/>
        </p:blipFill>
        <p:spPr>
          <a:xfrm>
            <a:off x="-6831500" y="0"/>
            <a:ext cx="19952241" cy="6867525"/>
          </a:xfrm>
          <a:prstGeom prst="rect">
            <a:avLst/>
          </a:prstGeom>
        </p:spPr>
      </p:pic>
      <p:sp>
        <p:nvSpPr>
          <p:cNvPr id="7" name="Title 6">
            <a:extLst>
              <a:ext uri="{FF2B5EF4-FFF2-40B4-BE49-F238E27FC236}">
                <a16:creationId xmlns:a16="http://schemas.microsoft.com/office/drawing/2014/main" id="{C63775AC-1AF4-4C79-9B0D-8A30021642B0}"/>
              </a:ext>
            </a:extLst>
          </p:cNvPr>
          <p:cNvSpPr>
            <a:spLocks noGrp="1"/>
          </p:cNvSpPr>
          <p:nvPr>
            <p:ph type="title"/>
          </p:nvPr>
        </p:nvSpPr>
        <p:spPr/>
        <p:txBody>
          <a:bodyPr>
            <a:normAutofit/>
          </a:bodyPr>
          <a:lstStyle/>
          <a:p>
            <a:r>
              <a:rPr lang="en-US" dirty="0">
                <a:solidFill>
                  <a:schemeClr val="bg1"/>
                </a:solidFill>
              </a:rPr>
              <a:t>Equifax is in the business of information</a:t>
            </a:r>
            <a:br>
              <a:rPr lang="en-US" dirty="0">
                <a:solidFill>
                  <a:schemeClr val="bg1"/>
                </a:solidFill>
              </a:rPr>
            </a:br>
            <a:r>
              <a:rPr lang="en-US" sz="2400" dirty="0">
                <a:solidFill>
                  <a:schemeClr val="bg1"/>
                </a:solidFill>
              </a:rPr>
              <a:t>Data, Analytics, Marketing, Technology, Security, Governance, Compliance and More.</a:t>
            </a:r>
            <a:endParaRPr lang="en-US" dirty="0">
              <a:solidFill>
                <a:schemeClr val="bg1"/>
              </a:solidFill>
            </a:endParaRPr>
          </a:p>
        </p:txBody>
      </p:sp>
      <p:sp>
        <p:nvSpPr>
          <p:cNvPr id="8" name="Text Placeholder 7">
            <a:extLst>
              <a:ext uri="{FF2B5EF4-FFF2-40B4-BE49-F238E27FC236}">
                <a16:creationId xmlns:a16="http://schemas.microsoft.com/office/drawing/2014/main" id="{0044C9EE-1E8D-4E81-9280-E85F1F637870}"/>
              </a:ext>
            </a:extLst>
          </p:cNvPr>
          <p:cNvSpPr>
            <a:spLocks noGrp="1"/>
          </p:cNvSpPr>
          <p:nvPr>
            <p:ph type="body" idx="1"/>
          </p:nvPr>
        </p:nvSpPr>
        <p:spPr/>
        <p:txBody>
          <a:bodyPr>
            <a:normAutofit lnSpcReduction="10000"/>
          </a:bodyPr>
          <a:lstStyle/>
          <a:p>
            <a:r>
              <a:rPr lang="en-US" dirty="0">
                <a:solidFill>
                  <a:schemeClr val="bg1"/>
                </a:solidFill>
              </a:rPr>
              <a:t>Before the Breach:</a:t>
            </a:r>
          </a:p>
          <a:p>
            <a:r>
              <a:rPr lang="en-US" dirty="0">
                <a:solidFill>
                  <a:schemeClr val="bg1"/>
                </a:solidFill>
              </a:rPr>
              <a:t>What was going well</a:t>
            </a:r>
          </a:p>
        </p:txBody>
      </p:sp>
      <p:sp>
        <p:nvSpPr>
          <p:cNvPr id="9" name="Content Placeholder 8">
            <a:extLst>
              <a:ext uri="{FF2B5EF4-FFF2-40B4-BE49-F238E27FC236}">
                <a16:creationId xmlns:a16="http://schemas.microsoft.com/office/drawing/2014/main" id="{F3E5F061-47EF-45BE-8692-EB9D63A281FC}"/>
              </a:ext>
            </a:extLst>
          </p:cNvPr>
          <p:cNvSpPr>
            <a:spLocks noGrp="1"/>
          </p:cNvSpPr>
          <p:nvPr>
            <p:ph sz="half" idx="2"/>
          </p:nvPr>
        </p:nvSpPr>
        <p:spPr>
          <a:xfrm>
            <a:off x="938212" y="2505075"/>
            <a:ext cx="4341711" cy="3684588"/>
          </a:xfrm>
        </p:spPr>
        <p:txBody>
          <a:bodyPr>
            <a:normAutofit fontScale="77500" lnSpcReduction="20000"/>
          </a:bodyPr>
          <a:lstStyle/>
          <a:p>
            <a:r>
              <a:rPr lang="en-US" dirty="0">
                <a:solidFill>
                  <a:schemeClr val="bg1"/>
                </a:solidFill>
              </a:rPr>
              <a:t>Record Levels of Financials</a:t>
            </a:r>
          </a:p>
          <a:p>
            <a:r>
              <a:rPr lang="en-US" dirty="0">
                <a:solidFill>
                  <a:schemeClr val="bg1"/>
                </a:solidFill>
              </a:rPr>
              <a:t>Largest Acquisition for Equifax</a:t>
            </a:r>
          </a:p>
          <a:p>
            <a:r>
              <a:rPr lang="en-US" dirty="0">
                <a:solidFill>
                  <a:schemeClr val="bg1"/>
                </a:solidFill>
              </a:rPr>
              <a:t>Investment into I.T. Platforms</a:t>
            </a:r>
          </a:p>
          <a:p>
            <a:r>
              <a:rPr lang="en-US" dirty="0">
                <a:solidFill>
                  <a:schemeClr val="bg1"/>
                </a:solidFill>
              </a:rPr>
              <a:t>Consumer confidence was high</a:t>
            </a:r>
          </a:p>
          <a:p>
            <a:pPr marL="0" indent="0">
              <a:buNone/>
            </a:pPr>
            <a:r>
              <a:rPr lang="en-US" dirty="0">
                <a:solidFill>
                  <a:schemeClr val="bg1"/>
                </a:solidFill>
              </a:rPr>
              <a:t>    (Equifax, 2016)</a:t>
            </a:r>
          </a:p>
        </p:txBody>
      </p:sp>
      <p:sp>
        <p:nvSpPr>
          <p:cNvPr id="10" name="Text Placeholder 9">
            <a:extLst>
              <a:ext uri="{FF2B5EF4-FFF2-40B4-BE49-F238E27FC236}">
                <a16:creationId xmlns:a16="http://schemas.microsoft.com/office/drawing/2014/main" id="{86E0E80E-674C-4DAA-A087-EF38341F673E}"/>
              </a:ext>
            </a:extLst>
          </p:cNvPr>
          <p:cNvSpPr>
            <a:spLocks noGrp="1"/>
          </p:cNvSpPr>
          <p:nvPr>
            <p:ph type="body" sz="quarter" idx="3"/>
          </p:nvPr>
        </p:nvSpPr>
        <p:spPr/>
        <p:txBody>
          <a:bodyPr>
            <a:normAutofit lnSpcReduction="10000"/>
          </a:bodyPr>
          <a:lstStyle/>
          <a:p>
            <a:r>
              <a:rPr lang="en-US" dirty="0">
                <a:solidFill>
                  <a:schemeClr val="bg1"/>
                </a:solidFill>
              </a:rPr>
              <a:t>What was lacking</a:t>
            </a:r>
          </a:p>
        </p:txBody>
      </p:sp>
      <p:sp>
        <p:nvSpPr>
          <p:cNvPr id="11" name="Content Placeholder 10">
            <a:extLst>
              <a:ext uri="{FF2B5EF4-FFF2-40B4-BE49-F238E27FC236}">
                <a16:creationId xmlns:a16="http://schemas.microsoft.com/office/drawing/2014/main" id="{E3A22912-5425-48D1-835B-F9B6812EE172}"/>
              </a:ext>
            </a:extLst>
          </p:cNvPr>
          <p:cNvSpPr>
            <a:spLocks noGrp="1"/>
          </p:cNvSpPr>
          <p:nvPr>
            <p:ph sz="quarter" idx="4"/>
          </p:nvPr>
        </p:nvSpPr>
        <p:spPr>
          <a:xfrm>
            <a:off x="4925961" y="2505075"/>
            <a:ext cx="7266039" cy="3684588"/>
          </a:xfrm>
        </p:spPr>
        <p:txBody>
          <a:bodyPr>
            <a:normAutofit fontScale="77500" lnSpcReduction="20000"/>
          </a:bodyPr>
          <a:lstStyle/>
          <a:p>
            <a:r>
              <a:rPr lang="en-US" dirty="0">
                <a:solidFill>
                  <a:schemeClr val="bg1"/>
                </a:solidFill>
              </a:rPr>
              <a:t>Comprehensive Asset Inventory</a:t>
            </a:r>
          </a:p>
          <a:p>
            <a:r>
              <a:rPr lang="en-US" dirty="0">
                <a:solidFill>
                  <a:schemeClr val="bg1"/>
                </a:solidFill>
              </a:rPr>
              <a:t>List of Responsible I.T. Personnel</a:t>
            </a:r>
          </a:p>
          <a:p>
            <a:r>
              <a:rPr lang="en-US" dirty="0">
                <a:solidFill>
                  <a:schemeClr val="bg1"/>
                </a:solidFill>
              </a:rPr>
              <a:t>Complete Follow through on I.T. Audit findings</a:t>
            </a:r>
          </a:p>
          <a:p>
            <a:r>
              <a:rPr lang="en-US" dirty="0">
                <a:solidFill>
                  <a:schemeClr val="bg1"/>
                </a:solidFill>
              </a:rPr>
              <a:t>Patch and Configuration Management Not Designed for Timely Security</a:t>
            </a:r>
          </a:p>
          <a:p>
            <a:r>
              <a:rPr lang="en-US" dirty="0">
                <a:solidFill>
                  <a:schemeClr val="bg1"/>
                </a:solidFill>
              </a:rPr>
              <a:t>Global and Regional I.T. Didn’t Match</a:t>
            </a:r>
          </a:p>
          <a:p>
            <a:r>
              <a:rPr lang="en-US" dirty="0">
                <a:solidFill>
                  <a:schemeClr val="bg1"/>
                </a:solidFill>
              </a:rPr>
              <a:t>Cyber Incident Planning </a:t>
            </a:r>
          </a:p>
          <a:p>
            <a:r>
              <a:rPr lang="en-US" dirty="0">
                <a:solidFill>
                  <a:schemeClr val="bg1"/>
                </a:solidFill>
              </a:rPr>
              <a:t>Threats and Vulnerabilities needed Management attention</a:t>
            </a:r>
          </a:p>
          <a:p>
            <a:r>
              <a:rPr lang="en-US" dirty="0">
                <a:solidFill>
                  <a:schemeClr val="bg1"/>
                </a:solidFill>
              </a:rPr>
              <a:t>Corporate Strategy did not include I.T. Security</a:t>
            </a:r>
          </a:p>
          <a:p>
            <a:pPr marL="0" indent="0">
              <a:buNone/>
            </a:pPr>
            <a:r>
              <a:rPr lang="en-US" dirty="0">
                <a:solidFill>
                  <a:schemeClr val="bg1"/>
                </a:solidFill>
              </a:rPr>
              <a:t>    (U.S. Senate Subcommittee, 2018)</a:t>
            </a:r>
          </a:p>
        </p:txBody>
      </p:sp>
    </p:spTree>
    <p:extLst>
      <p:ext uri="{BB962C8B-B14F-4D97-AF65-F5344CB8AC3E}">
        <p14:creationId xmlns:p14="http://schemas.microsoft.com/office/powerpoint/2010/main" val="1935953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2FF757-535E-40F8-A1D2-F1F2BBA83775}"/>
              </a:ext>
            </a:extLst>
          </p:cNvPr>
          <p:cNvPicPr>
            <a:picLocks noChangeAspect="1"/>
          </p:cNvPicPr>
          <p:nvPr/>
        </p:nvPicPr>
        <p:blipFill>
          <a:blip r:embed="rId2">
            <a:alphaModFix amt="35000"/>
          </a:blip>
          <a:stretch>
            <a:fillRect/>
          </a:stretch>
        </p:blipFill>
        <p:spPr>
          <a:xfrm>
            <a:off x="-1619250" y="0"/>
            <a:ext cx="15430500" cy="6858000"/>
          </a:xfrm>
          <a:prstGeom prst="rect">
            <a:avLst/>
          </a:prstGeom>
        </p:spPr>
      </p:pic>
      <p:sp>
        <p:nvSpPr>
          <p:cNvPr id="2" name="Title 1">
            <a:extLst>
              <a:ext uri="{FF2B5EF4-FFF2-40B4-BE49-F238E27FC236}">
                <a16:creationId xmlns:a16="http://schemas.microsoft.com/office/drawing/2014/main" id="{C47F2346-BA30-40E6-84A2-1BFA5E24D248}"/>
              </a:ext>
            </a:extLst>
          </p:cNvPr>
          <p:cNvSpPr>
            <a:spLocks noGrp="1"/>
          </p:cNvSpPr>
          <p:nvPr>
            <p:ph type="title"/>
          </p:nvPr>
        </p:nvSpPr>
        <p:spPr/>
        <p:txBody>
          <a:bodyPr/>
          <a:lstStyle/>
          <a:p>
            <a:r>
              <a:rPr lang="en-US" dirty="0"/>
              <a:t>Presumed Cost of Data vs. Real Cost of Data</a:t>
            </a:r>
          </a:p>
        </p:txBody>
      </p:sp>
      <p:sp>
        <p:nvSpPr>
          <p:cNvPr id="3" name="Text Placeholder 2">
            <a:extLst>
              <a:ext uri="{FF2B5EF4-FFF2-40B4-BE49-F238E27FC236}">
                <a16:creationId xmlns:a16="http://schemas.microsoft.com/office/drawing/2014/main" id="{94503FDB-FEA4-40C1-8C4C-C35AD1180F80}"/>
              </a:ext>
            </a:extLst>
          </p:cNvPr>
          <p:cNvSpPr>
            <a:spLocks noGrp="1"/>
          </p:cNvSpPr>
          <p:nvPr>
            <p:ph type="body" idx="1"/>
          </p:nvPr>
        </p:nvSpPr>
        <p:spPr/>
        <p:txBody>
          <a:bodyPr/>
          <a:lstStyle/>
          <a:p>
            <a:r>
              <a:rPr lang="en-US" dirty="0"/>
              <a:t>Previous Data Cost Presumptions</a:t>
            </a:r>
          </a:p>
        </p:txBody>
      </p:sp>
      <p:sp>
        <p:nvSpPr>
          <p:cNvPr id="4" name="Content Placeholder 3">
            <a:extLst>
              <a:ext uri="{FF2B5EF4-FFF2-40B4-BE49-F238E27FC236}">
                <a16:creationId xmlns:a16="http://schemas.microsoft.com/office/drawing/2014/main" id="{61D8012D-F783-4258-8898-46C9A2F8B9D7}"/>
              </a:ext>
            </a:extLst>
          </p:cNvPr>
          <p:cNvSpPr>
            <a:spLocks noGrp="1"/>
          </p:cNvSpPr>
          <p:nvPr>
            <p:ph sz="half" idx="2"/>
          </p:nvPr>
        </p:nvSpPr>
        <p:spPr>
          <a:xfrm>
            <a:off x="438150" y="2505075"/>
            <a:ext cx="5559425" cy="3684588"/>
          </a:xfrm>
        </p:spPr>
        <p:txBody>
          <a:bodyPr>
            <a:normAutofit fontScale="92500" lnSpcReduction="20000"/>
          </a:bodyPr>
          <a:lstStyle/>
          <a:p>
            <a:r>
              <a:rPr lang="en-US" dirty="0"/>
              <a:t>$125 Million Insurance against breach</a:t>
            </a:r>
          </a:p>
          <a:p>
            <a:r>
              <a:rPr lang="en-US" dirty="0"/>
              <a:t>$51 Million Intangibles including consumer data </a:t>
            </a:r>
          </a:p>
          <a:p>
            <a:r>
              <a:rPr lang="en-US" dirty="0"/>
              <a:t>$1 Billion in Current Technology and Equipment Assets</a:t>
            </a:r>
          </a:p>
          <a:p>
            <a:endParaRPr lang="en-US" dirty="0"/>
          </a:p>
          <a:p>
            <a:pPr marL="0" indent="0">
              <a:buNone/>
            </a:pPr>
            <a:r>
              <a:rPr lang="en-US" dirty="0"/>
              <a:t>(Equifax, 2018), (U.S. Senate Subcommittee, 2018)</a:t>
            </a:r>
          </a:p>
        </p:txBody>
      </p:sp>
      <p:sp>
        <p:nvSpPr>
          <p:cNvPr id="5" name="Text Placeholder 4">
            <a:extLst>
              <a:ext uri="{FF2B5EF4-FFF2-40B4-BE49-F238E27FC236}">
                <a16:creationId xmlns:a16="http://schemas.microsoft.com/office/drawing/2014/main" id="{6F1EE5A1-BFD6-4479-8AB2-7F828AA2AFB2}"/>
              </a:ext>
            </a:extLst>
          </p:cNvPr>
          <p:cNvSpPr>
            <a:spLocks noGrp="1"/>
          </p:cNvSpPr>
          <p:nvPr>
            <p:ph type="body" sz="quarter" idx="3"/>
          </p:nvPr>
        </p:nvSpPr>
        <p:spPr/>
        <p:txBody>
          <a:bodyPr/>
          <a:lstStyle/>
          <a:p>
            <a:r>
              <a:rPr lang="en-US" dirty="0"/>
              <a:t>Data Breach Cost = True Cost of Data</a:t>
            </a:r>
          </a:p>
        </p:txBody>
      </p:sp>
      <p:sp>
        <p:nvSpPr>
          <p:cNvPr id="6" name="Content Placeholder 5">
            <a:extLst>
              <a:ext uri="{FF2B5EF4-FFF2-40B4-BE49-F238E27FC236}">
                <a16:creationId xmlns:a16="http://schemas.microsoft.com/office/drawing/2014/main" id="{AF6E4988-3F5A-4FC0-AF8A-B101E23C84AE}"/>
              </a:ext>
            </a:extLst>
          </p:cNvPr>
          <p:cNvSpPr>
            <a:spLocks noGrp="1"/>
          </p:cNvSpPr>
          <p:nvPr>
            <p:ph sz="quarter" idx="4"/>
          </p:nvPr>
        </p:nvSpPr>
        <p:spPr>
          <a:xfrm>
            <a:off x="6172200" y="2505075"/>
            <a:ext cx="5581650" cy="3684588"/>
          </a:xfrm>
        </p:spPr>
        <p:txBody>
          <a:bodyPr>
            <a:normAutofit fontScale="92500" lnSpcReduction="20000"/>
          </a:bodyPr>
          <a:lstStyle/>
          <a:p>
            <a:r>
              <a:rPr lang="en-US" dirty="0"/>
              <a:t>$380 Million Non-Reversionary Fund</a:t>
            </a:r>
          </a:p>
          <a:p>
            <a:r>
              <a:rPr lang="en-US" dirty="0"/>
              <a:t>$125 Million Possible addition to Fund</a:t>
            </a:r>
          </a:p>
          <a:p>
            <a:r>
              <a:rPr lang="en-US" dirty="0"/>
              <a:t>$1 Billion Mandatory Data Security and Tech Improvements</a:t>
            </a:r>
          </a:p>
          <a:p>
            <a:r>
              <a:rPr lang="en-US" dirty="0"/>
              <a:t>$2 Billion Probable in Future Credit Monitoring Services</a:t>
            </a:r>
          </a:p>
          <a:p>
            <a:r>
              <a:rPr lang="en-US" dirty="0"/>
              <a:t>$200 Million Possible Attorney Fees</a:t>
            </a:r>
          </a:p>
          <a:p>
            <a:endParaRPr lang="en-US" dirty="0"/>
          </a:p>
          <a:p>
            <a:r>
              <a:rPr lang="en-US" dirty="0"/>
              <a:t>Total cost of breach over $3.5 Billion</a:t>
            </a:r>
          </a:p>
          <a:p>
            <a:endParaRPr lang="en-US" dirty="0"/>
          </a:p>
        </p:txBody>
      </p:sp>
    </p:spTree>
    <p:extLst>
      <p:ext uri="{BB962C8B-B14F-4D97-AF65-F5344CB8AC3E}">
        <p14:creationId xmlns:p14="http://schemas.microsoft.com/office/powerpoint/2010/main" val="124553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33BAD67-EA5C-4C72-8111-1E1C4A13F8F1}"/>
              </a:ext>
            </a:extLst>
          </p:cNvPr>
          <p:cNvPicPr>
            <a:picLocks noChangeAspect="1"/>
          </p:cNvPicPr>
          <p:nvPr/>
        </p:nvPicPr>
        <p:blipFill rotWithShape="1">
          <a:blip r:embed="rId2">
            <a:alphaModFix amt="35000"/>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Lst>
          </a:blip>
          <a:srcRect t="12591" b="14357"/>
          <a:stretch/>
        </p:blipFill>
        <p:spPr>
          <a:xfrm>
            <a:off x="20" y="10"/>
            <a:ext cx="12191980" cy="6857990"/>
          </a:xfrm>
          <a:prstGeom prst="rect">
            <a:avLst/>
          </a:prstGeom>
        </p:spPr>
      </p:pic>
      <p:sp>
        <p:nvSpPr>
          <p:cNvPr id="7" name="Title 6">
            <a:extLst>
              <a:ext uri="{FF2B5EF4-FFF2-40B4-BE49-F238E27FC236}">
                <a16:creationId xmlns:a16="http://schemas.microsoft.com/office/drawing/2014/main" id="{1DD57125-B606-44AD-A307-528EE1C9BDA7}"/>
              </a:ext>
            </a:extLst>
          </p:cNvPr>
          <p:cNvSpPr>
            <a:spLocks noGrp="1"/>
          </p:cNvSpPr>
          <p:nvPr>
            <p:ph type="title"/>
          </p:nvPr>
        </p:nvSpPr>
        <p:spPr>
          <a:xfrm>
            <a:off x="838200" y="365125"/>
            <a:ext cx="10515600" cy="1325563"/>
          </a:xfrm>
        </p:spPr>
        <p:txBody>
          <a:bodyPr>
            <a:normAutofit/>
          </a:bodyPr>
          <a:lstStyle/>
          <a:p>
            <a:pPr algn="ctr"/>
            <a:r>
              <a:rPr lang="en-US" sz="3700" dirty="0">
                <a:solidFill>
                  <a:srgbClr val="FFFFFF"/>
                </a:solidFill>
              </a:rPr>
              <a:t>Moving forward after the Breach: Step by Step</a:t>
            </a:r>
            <a:br>
              <a:rPr lang="en-US" sz="3700" dirty="0">
                <a:solidFill>
                  <a:srgbClr val="FFFFFF"/>
                </a:solidFill>
              </a:rPr>
            </a:br>
            <a:r>
              <a:rPr lang="en-US" sz="3700" dirty="0">
                <a:solidFill>
                  <a:srgbClr val="FFFFFF"/>
                </a:solidFill>
              </a:rPr>
              <a:t>Information Technology Risk Management Lifecycle</a:t>
            </a:r>
          </a:p>
        </p:txBody>
      </p:sp>
      <p:sp>
        <p:nvSpPr>
          <p:cNvPr id="8" name="Content Placeholder 7">
            <a:extLst>
              <a:ext uri="{FF2B5EF4-FFF2-40B4-BE49-F238E27FC236}">
                <a16:creationId xmlns:a16="http://schemas.microsoft.com/office/drawing/2014/main" id="{C924A656-7887-494E-A22E-2A56408ED0C9}"/>
              </a:ext>
            </a:extLst>
          </p:cNvPr>
          <p:cNvSpPr>
            <a:spLocks noGrp="1"/>
          </p:cNvSpPr>
          <p:nvPr>
            <p:ph idx="1"/>
          </p:nvPr>
        </p:nvSpPr>
        <p:spPr>
          <a:xfrm>
            <a:off x="838200" y="1825625"/>
            <a:ext cx="10515600" cy="4351338"/>
          </a:xfrm>
        </p:spPr>
        <p:txBody>
          <a:bodyPr>
            <a:normAutofit fontScale="70000" lnSpcReduction="20000"/>
          </a:bodyPr>
          <a:lstStyle/>
          <a:p>
            <a:pPr marL="514350" indent="-514350">
              <a:buFont typeface="+mj-lt"/>
              <a:buAutoNum type="arabicPeriod"/>
            </a:pPr>
            <a:r>
              <a:rPr lang="en-US" b="1" u="sng" dirty="0">
                <a:solidFill>
                  <a:srgbClr val="FFFFFF"/>
                </a:solidFill>
              </a:rPr>
              <a:t>Initiation</a:t>
            </a:r>
            <a:r>
              <a:rPr lang="en-US" dirty="0">
                <a:solidFill>
                  <a:srgbClr val="FFFFFF"/>
                </a:solidFill>
              </a:rPr>
              <a:t>- Aligns corporate strategy with confidentiality, integrity, availability and accountability I.T. Security is looked at in terms of Business Risks. Policies and Requirements are implemented</a:t>
            </a:r>
          </a:p>
          <a:p>
            <a:pPr marL="514350" indent="-514350">
              <a:buFont typeface="+mj-lt"/>
              <a:buAutoNum type="arabicPeriod"/>
            </a:pPr>
            <a:r>
              <a:rPr lang="en-US" b="1" u="sng" dirty="0">
                <a:solidFill>
                  <a:srgbClr val="FFFFFF"/>
                </a:solidFill>
              </a:rPr>
              <a:t>Development and Acquisition</a:t>
            </a:r>
            <a:r>
              <a:rPr lang="en-US" dirty="0">
                <a:solidFill>
                  <a:srgbClr val="FFFFFF"/>
                </a:solidFill>
              </a:rPr>
              <a:t>- Risk assessment and design of security architecture and plans. Systems and programming purchased and constructed.</a:t>
            </a:r>
          </a:p>
          <a:p>
            <a:pPr marL="514350" indent="-514350">
              <a:buFont typeface="+mj-lt"/>
              <a:buAutoNum type="arabicPeriod"/>
            </a:pPr>
            <a:r>
              <a:rPr lang="en-US" b="1" u="sng" dirty="0">
                <a:solidFill>
                  <a:srgbClr val="FFFFFF"/>
                </a:solidFill>
              </a:rPr>
              <a:t>Implementation and Assessment</a:t>
            </a:r>
            <a:r>
              <a:rPr lang="en-US" dirty="0">
                <a:solidFill>
                  <a:srgbClr val="FFFFFF"/>
                </a:solidFill>
              </a:rPr>
              <a:t>- Configure and enable systems, test functionality, design reviews and perform system tests. Security and acceptance checks performed on new controls or added systems and documentation and updating of all official system test records, as well as maintaining documentation.</a:t>
            </a:r>
          </a:p>
          <a:p>
            <a:pPr marL="514350" indent="-514350">
              <a:buFont typeface="+mj-lt"/>
              <a:buAutoNum type="arabicPeriod"/>
            </a:pPr>
            <a:r>
              <a:rPr lang="en-US" b="1" u="sng" dirty="0">
                <a:solidFill>
                  <a:srgbClr val="FFFFFF"/>
                </a:solidFill>
              </a:rPr>
              <a:t>Operations and Maintenance</a:t>
            </a:r>
            <a:r>
              <a:rPr lang="en-US" dirty="0">
                <a:solidFill>
                  <a:srgbClr val="FFFFFF"/>
                </a:solidFill>
              </a:rPr>
              <a:t>- Systems are continuously monitored, system modifications are incorporated and documented, information systems receive continual upgrades including hardware, software, firmware and environment with documentation of changes and impact essential for monitoring and preventing system lapses.</a:t>
            </a:r>
          </a:p>
          <a:p>
            <a:pPr marL="514350" indent="-514350">
              <a:buFont typeface="+mj-lt"/>
              <a:buAutoNum type="arabicPeriod"/>
            </a:pPr>
            <a:r>
              <a:rPr lang="en-US" b="1" u="sng" dirty="0">
                <a:solidFill>
                  <a:srgbClr val="FFFFFF"/>
                </a:solidFill>
              </a:rPr>
              <a:t>Disposal</a:t>
            </a:r>
            <a:r>
              <a:rPr lang="en-US" dirty="0">
                <a:solidFill>
                  <a:srgbClr val="FFFFFF"/>
                </a:solidFill>
              </a:rPr>
              <a:t>- Plans for a new system or total rebuild of system; Plans for discarding hardware, software,  and data; Information transposed to new system, archived, discarded or destroyed; Considerations for future retrieval and security of sensitive data; Orderly termination of systems while preserving vital information. (NIST, 2008)</a:t>
            </a:r>
          </a:p>
        </p:txBody>
      </p:sp>
      <p:sp>
        <p:nvSpPr>
          <p:cNvPr id="11" name="TextBox 10">
            <a:extLst>
              <a:ext uri="{FF2B5EF4-FFF2-40B4-BE49-F238E27FC236}">
                <a16:creationId xmlns:a16="http://schemas.microsoft.com/office/drawing/2014/main" id="{252FCC7F-826C-4E74-A220-E2CD837F1CD7}"/>
              </a:ext>
            </a:extLst>
          </p:cNvPr>
          <p:cNvSpPr txBox="1"/>
          <p:nvPr/>
        </p:nvSpPr>
        <p:spPr>
          <a:xfrm>
            <a:off x="1809750" y="6000750"/>
            <a:ext cx="8439150" cy="369332"/>
          </a:xfrm>
          <a:prstGeom prst="rect">
            <a:avLst/>
          </a:prstGeom>
          <a:noFill/>
        </p:spPr>
        <p:txBody>
          <a:bodyPr wrap="square" rtlCol="0">
            <a:spAutoFit/>
          </a:bodyPr>
          <a:lstStyle/>
          <a:p>
            <a:pPr algn="ctr"/>
            <a:r>
              <a:rPr lang="en-US" b="1" dirty="0"/>
              <a:t>Risk Management is a Continuous Cycle</a:t>
            </a:r>
          </a:p>
        </p:txBody>
      </p:sp>
    </p:spTree>
    <p:extLst>
      <p:ext uri="{BB962C8B-B14F-4D97-AF65-F5344CB8AC3E}">
        <p14:creationId xmlns:p14="http://schemas.microsoft.com/office/powerpoint/2010/main" val="42866174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06E459E6-57E7-4BC1-8ECF-0E1BD6622D1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32B851D-4196-45DC-B320-055166E38EDF}"/>
              </a:ext>
            </a:extLst>
          </p:cNvPr>
          <p:cNvSpPr>
            <a:spLocks noGrp="1"/>
          </p:cNvSpPr>
          <p:nvPr>
            <p:ph type="title"/>
          </p:nvPr>
        </p:nvSpPr>
        <p:spPr>
          <a:xfrm>
            <a:off x="1610020" y="2731636"/>
            <a:ext cx="3903662" cy="1325563"/>
          </a:xfrm>
        </p:spPr>
        <p:txBody>
          <a:bodyPr/>
          <a:lstStyle/>
          <a:p>
            <a:r>
              <a:rPr lang="en-US" dirty="0"/>
              <a:t>Risk Assessment</a:t>
            </a:r>
          </a:p>
        </p:txBody>
      </p:sp>
      <p:sp>
        <p:nvSpPr>
          <p:cNvPr id="3" name="Text Placeholder 2">
            <a:extLst>
              <a:ext uri="{FF2B5EF4-FFF2-40B4-BE49-F238E27FC236}">
                <a16:creationId xmlns:a16="http://schemas.microsoft.com/office/drawing/2014/main" id="{3DCB255C-CC35-42CE-9582-F9D53B8357D6}"/>
              </a:ext>
            </a:extLst>
          </p:cNvPr>
          <p:cNvSpPr>
            <a:spLocks noGrp="1"/>
          </p:cNvSpPr>
          <p:nvPr>
            <p:ph type="body" idx="1"/>
          </p:nvPr>
        </p:nvSpPr>
        <p:spPr>
          <a:xfrm>
            <a:off x="811057" y="3311267"/>
            <a:ext cx="2532062" cy="823912"/>
          </a:xfrm>
        </p:spPr>
        <p:txBody>
          <a:bodyPr>
            <a:normAutofit fontScale="92500" lnSpcReduction="10000"/>
          </a:bodyPr>
          <a:lstStyle/>
          <a:p>
            <a:r>
              <a:rPr lang="en-US" dirty="0"/>
              <a:t>How Identify Risk</a:t>
            </a:r>
          </a:p>
        </p:txBody>
      </p:sp>
      <p:sp>
        <p:nvSpPr>
          <p:cNvPr id="5" name="Text Placeholder 4">
            <a:extLst>
              <a:ext uri="{FF2B5EF4-FFF2-40B4-BE49-F238E27FC236}">
                <a16:creationId xmlns:a16="http://schemas.microsoft.com/office/drawing/2014/main" id="{CDF5DC4C-3D62-4B40-B257-5624D2963B3D}"/>
              </a:ext>
            </a:extLst>
          </p:cNvPr>
          <p:cNvSpPr>
            <a:spLocks noGrp="1"/>
          </p:cNvSpPr>
          <p:nvPr>
            <p:ph type="body" sz="quarter" idx="3"/>
          </p:nvPr>
        </p:nvSpPr>
        <p:spPr>
          <a:xfrm>
            <a:off x="3780583" y="3610542"/>
            <a:ext cx="3012625" cy="371544"/>
          </a:xfrm>
        </p:spPr>
        <p:txBody>
          <a:bodyPr>
            <a:normAutofit fontScale="92500" lnSpcReduction="10000"/>
          </a:bodyPr>
          <a:lstStyle/>
          <a:p>
            <a:r>
              <a:rPr lang="en-US" dirty="0"/>
              <a:t>How to Categorize Risk</a:t>
            </a:r>
          </a:p>
        </p:txBody>
      </p:sp>
      <p:sp>
        <p:nvSpPr>
          <p:cNvPr id="6" name="Content Placeholder 5">
            <a:extLst>
              <a:ext uri="{FF2B5EF4-FFF2-40B4-BE49-F238E27FC236}">
                <a16:creationId xmlns:a16="http://schemas.microsoft.com/office/drawing/2014/main" id="{F93F04FC-B305-4815-9067-C666D2F9EF0D}"/>
              </a:ext>
            </a:extLst>
          </p:cNvPr>
          <p:cNvSpPr>
            <a:spLocks noGrp="1"/>
          </p:cNvSpPr>
          <p:nvPr>
            <p:ph sz="quarter" idx="4"/>
          </p:nvPr>
        </p:nvSpPr>
        <p:spPr>
          <a:xfrm>
            <a:off x="554714" y="4074818"/>
            <a:ext cx="3371056" cy="2783182"/>
          </a:xfrm>
        </p:spPr>
        <p:txBody>
          <a:bodyPr>
            <a:normAutofit fontScale="77500" lnSpcReduction="20000"/>
          </a:bodyPr>
          <a:lstStyle/>
          <a:p>
            <a:r>
              <a:rPr lang="en-US" dirty="0"/>
              <a:t>Using tiers and risk assessment scales from NIST 800-30 Appendix I to customize the Qualitative Values of Each Risk.</a:t>
            </a:r>
          </a:p>
          <a:p>
            <a:r>
              <a:rPr lang="en-US" dirty="0"/>
              <a:t>Ex. Finding out about a patch for software or hardware like Apache Struts (U.S. Senate, 2018)</a:t>
            </a:r>
          </a:p>
        </p:txBody>
      </p:sp>
      <p:pic>
        <p:nvPicPr>
          <p:cNvPr id="20" name="Content Placeholder 19">
            <a:extLst>
              <a:ext uri="{FF2B5EF4-FFF2-40B4-BE49-F238E27FC236}">
                <a16:creationId xmlns:a16="http://schemas.microsoft.com/office/drawing/2014/main" id="{817350B3-98E9-4084-B506-6FC12CC9AF3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58782" y="332758"/>
            <a:ext cx="4971268" cy="3684587"/>
          </a:xfrm>
        </p:spPr>
      </p:pic>
      <p:sp>
        <p:nvSpPr>
          <p:cNvPr id="22" name="Rectangle 21">
            <a:extLst>
              <a:ext uri="{FF2B5EF4-FFF2-40B4-BE49-F238E27FC236}">
                <a16:creationId xmlns:a16="http://schemas.microsoft.com/office/drawing/2014/main" id="{27E876CC-11D0-4E3A-AC8B-9BBB5EE66F72}"/>
              </a:ext>
            </a:extLst>
          </p:cNvPr>
          <p:cNvSpPr/>
          <p:nvPr/>
        </p:nvSpPr>
        <p:spPr>
          <a:xfrm>
            <a:off x="3746973" y="3884783"/>
            <a:ext cx="3198812" cy="2841804"/>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dirty="0">
                <a:solidFill>
                  <a:prstClr val="black"/>
                </a:solidFill>
              </a:rPr>
              <a:t>Enter the risks into a Risk Matrix using the Qualitative Values of each risk.</a:t>
            </a:r>
          </a:p>
          <a:p>
            <a:pPr lvl="0">
              <a:lnSpc>
                <a:spcPct val="90000"/>
              </a:lnSpc>
              <a:spcBef>
                <a:spcPts val="1000"/>
              </a:spcBef>
            </a:pPr>
            <a:r>
              <a:rPr lang="en-US" dirty="0">
                <a:solidFill>
                  <a:prstClr val="black"/>
                </a:solidFill>
              </a:rPr>
              <a:t>   (NIST, 2012)</a:t>
            </a:r>
          </a:p>
          <a:p>
            <a:pPr marL="285750" lvl="0" indent="-285750">
              <a:lnSpc>
                <a:spcPct val="90000"/>
              </a:lnSpc>
              <a:spcBef>
                <a:spcPts val="1000"/>
              </a:spcBef>
              <a:buFont typeface="Arial" panose="020B0604020202020204" pitchFamily="34" charset="0"/>
              <a:buChar char="•"/>
            </a:pPr>
            <a:r>
              <a:rPr lang="en-US" dirty="0">
                <a:solidFill>
                  <a:prstClr val="black"/>
                </a:solidFill>
              </a:rPr>
              <a:t>The Apache Struts risk would have been in the High or Extreme Category for Impact and the Probable Category for Likelihood, making it a 20 or above on the Matrix.</a:t>
            </a:r>
          </a:p>
        </p:txBody>
      </p:sp>
      <p:sp>
        <p:nvSpPr>
          <p:cNvPr id="25" name="TextBox 24">
            <a:extLst>
              <a:ext uri="{FF2B5EF4-FFF2-40B4-BE49-F238E27FC236}">
                <a16:creationId xmlns:a16="http://schemas.microsoft.com/office/drawing/2014/main" id="{DDCB2282-B54D-4789-957A-8CF8DBE601D4}"/>
              </a:ext>
            </a:extLst>
          </p:cNvPr>
          <p:cNvSpPr txBox="1"/>
          <p:nvPr/>
        </p:nvSpPr>
        <p:spPr>
          <a:xfrm>
            <a:off x="6951662" y="4074818"/>
            <a:ext cx="4878388" cy="2554545"/>
          </a:xfrm>
          <a:prstGeom prst="rect">
            <a:avLst/>
          </a:prstGeom>
          <a:noFill/>
        </p:spPr>
        <p:txBody>
          <a:bodyPr wrap="square" rtlCol="0">
            <a:spAutoFit/>
          </a:bodyPr>
          <a:lstStyle/>
          <a:p>
            <a:r>
              <a:rPr lang="en-US" sz="2000" dirty="0"/>
              <a:t>A Risk Matrix  helps determine the final risk exposure level of the Identified Risk.  This provides a Standardized Reference Point  for making decisions about accepting risks or approving exceptions.  (Wheeler, 2011)</a:t>
            </a:r>
          </a:p>
          <a:p>
            <a:pPr marL="342900" indent="-342900">
              <a:buFont typeface="Arial" panose="020B0604020202020204" pitchFamily="34" charset="0"/>
              <a:buChar char="•"/>
            </a:pPr>
            <a:r>
              <a:rPr lang="en-US" sz="2000" dirty="0"/>
              <a:t>Apache Struts was over looked but other issues were as well. The Matrix can help show what issues are highest risk</a:t>
            </a:r>
          </a:p>
        </p:txBody>
      </p:sp>
      <p:pic>
        <p:nvPicPr>
          <p:cNvPr id="27" name="Picture 26">
            <a:extLst>
              <a:ext uri="{FF2B5EF4-FFF2-40B4-BE49-F238E27FC236}">
                <a16:creationId xmlns:a16="http://schemas.microsoft.com/office/drawing/2014/main" id="{398B2EE6-F707-4C54-B5B5-82ED68711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714" y="332758"/>
            <a:ext cx="2578553" cy="2596255"/>
          </a:xfrm>
          <a:prstGeom prst="rect">
            <a:avLst/>
          </a:prstGeom>
        </p:spPr>
      </p:pic>
      <p:sp>
        <p:nvSpPr>
          <p:cNvPr id="28" name="TextBox 27">
            <a:extLst>
              <a:ext uri="{FF2B5EF4-FFF2-40B4-BE49-F238E27FC236}">
                <a16:creationId xmlns:a16="http://schemas.microsoft.com/office/drawing/2014/main" id="{AB4C0ADD-6B0D-4C4F-AECC-FBC917AF91CC}"/>
              </a:ext>
            </a:extLst>
          </p:cNvPr>
          <p:cNvSpPr txBox="1"/>
          <p:nvPr/>
        </p:nvSpPr>
        <p:spPr>
          <a:xfrm>
            <a:off x="3343119" y="745371"/>
            <a:ext cx="3515663" cy="2246769"/>
          </a:xfrm>
          <a:prstGeom prst="rect">
            <a:avLst/>
          </a:prstGeom>
          <a:noFill/>
        </p:spPr>
        <p:txBody>
          <a:bodyPr wrap="square" rtlCol="0">
            <a:spAutoFit/>
          </a:bodyPr>
          <a:lstStyle/>
          <a:p>
            <a:r>
              <a:rPr lang="en-US" sz="2000" dirty="0"/>
              <a:t>Risk identification, Assessment and Categorization of the Risk Matrix fits together with the Risk Management Framework (at left) and the  I.T. Risk Management Lifecycle. </a:t>
            </a:r>
          </a:p>
          <a:p>
            <a:r>
              <a:rPr lang="en-US" sz="2000" dirty="0"/>
              <a:t>(NIST, 2018)</a:t>
            </a:r>
          </a:p>
        </p:txBody>
      </p:sp>
    </p:spTree>
    <p:extLst>
      <p:ext uri="{BB962C8B-B14F-4D97-AF65-F5344CB8AC3E}">
        <p14:creationId xmlns:p14="http://schemas.microsoft.com/office/powerpoint/2010/main" val="3886559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46F1B3-63B5-4532-981A-A7ED67D76358}"/>
              </a:ext>
            </a:extLst>
          </p:cNvPr>
          <p:cNvPicPr>
            <a:picLocks noChangeAspect="1"/>
          </p:cNvPicPr>
          <p:nvPr/>
        </p:nvPicPr>
        <p:blipFill>
          <a:blip r:embed="rId2">
            <a:alphaModFix amt="5000"/>
          </a:blip>
          <a:stretch>
            <a:fillRect/>
          </a:stretch>
        </p:blipFill>
        <p:spPr>
          <a:xfrm>
            <a:off x="-64045" y="-767531"/>
            <a:ext cx="12320089" cy="8393061"/>
          </a:xfrm>
          <a:prstGeom prst="rect">
            <a:avLst/>
          </a:prstGeom>
        </p:spPr>
      </p:pic>
      <p:sp>
        <p:nvSpPr>
          <p:cNvPr id="2" name="Title 1">
            <a:extLst>
              <a:ext uri="{FF2B5EF4-FFF2-40B4-BE49-F238E27FC236}">
                <a16:creationId xmlns:a16="http://schemas.microsoft.com/office/drawing/2014/main" id="{67810C96-CFB9-415F-BD1D-92AE999D3016}"/>
              </a:ext>
            </a:extLst>
          </p:cNvPr>
          <p:cNvSpPr>
            <a:spLocks noGrp="1"/>
          </p:cNvSpPr>
          <p:nvPr>
            <p:ph type="title"/>
          </p:nvPr>
        </p:nvSpPr>
        <p:spPr>
          <a:xfrm>
            <a:off x="1706147" y="-294699"/>
            <a:ext cx="9674941" cy="1325563"/>
          </a:xfrm>
        </p:spPr>
        <p:txBody>
          <a:bodyPr/>
          <a:lstStyle/>
          <a:p>
            <a:pPr algn="ctr"/>
            <a:r>
              <a:rPr lang="en-US" b="1" dirty="0"/>
              <a:t>Risk Management Framework</a:t>
            </a:r>
          </a:p>
        </p:txBody>
      </p:sp>
      <p:sp>
        <p:nvSpPr>
          <p:cNvPr id="3" name="Text Placeholder 2">
            <a:extLst>
              <a:ext uri="{FF2B5EF4-FFF2-40B4-BE49-F238E27FC236}">
                <a16:creationId xmlns:a16="http://schemas.microsoft.com/office/drawing/2014/main" id="{0F563687-F184-4000-ACBA-278B34B2406B}"/>
              </a:ext>
            </a:extLst>
          </p:cNvPr>
          <p:cNvSpPr>
            <a:spLocks noGrp="1"/>
          </p:cNvSpPr>
          <p:nvPr>
            <p:ph type="body" idx="1"/>
          </p:nvPr>
        </p:nvSpPr>
        <p:spPr>
          <a:xfrm>
            <a:off x="950367" y="1943789"/>
            <a:ext cx="5157787" cy="823912"/>
          </a:xfrm>
        </p:spPr>
        <p:txBody>
          <a:bodyPr/>
          <a:lstStyle/>
          <a:p>
            <a:r>
              <a:rPr lang="en-US" dirty="0"/>
              <a:t>Reasons to adopt the RMF</a:t>
            </a:r>
          </a:p>
        </p:txBody>
      </p:sp>
      <p:pic>
        <p:nvPicPr>
          <p:cNvPr id="9" name="Content Placeholder 8">
            <a:extLst>
              <a:ext uri="{FF2B5EF4-FFF2-40B4-BE49-F238E27FC236}">
                <a16:creationId xmlns:a16="http://schemas.microsoft.com/office/drawing/2014/main" id="{8D354E15-94A2-4488-9A62-881DB65E764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0" y="45750"/>
            <a:ext cx="2311927" cy="2327799"/>
          </a:xfrm>
        </p:spPr>
      </p:pic>
      <p:sp>
        <p:nvSpPr>
          <p:cNvPr id="5" name="Text Placeholder 4">
            <a:extLst>
              <a:ext uri="{FF2B5EF4-FFF2-40B4-BE49-F238E27FC236}">
                <a16:creationId xmlns:a16="http://schemas.microsoft.com/office/drawing/2014/main" id="{6F0027A1-8C64-4753-A9FD-7945798FCF18}"/>
              </a:ext>
            </a:extLst>
          </p:cNvPr>
          <p:cNvSpPr>
            <a:spLocks noGrp="1"/>
          </p:cNvSpPr>
          <p:nvPr>
            <p:ph type="body" sz="quarter" idx="3"/>
          </p:nvPr>
        </p:nvSpPr>
        <p:spPr>
          <a:xfrm>
            <a:off x="6527030" y="385329"/>
            <a:ext cx="5183188" cy="823912"/>
          </a:xfrm>
        </p:spPr>
        <p:txBody>
          <a:bodyPr/>
          <a:lstStyle/>
          <a:p>
            <a:r>
              <a:rPr lang="en-US" dirty="0"/>
              <a:t>RMF has Seven Steps:</a:t>
            </a:r>
          </a:p>
        </p:txBody>
      </p:sp>
      <p:sp>
        <p:nvSpPr>
          <p:cNvPr id="13" name="Content Placeholder 12">
            <a:extLst>
              <a:ext uri="{FF2B5EF4-FFF2-40B4-BE49-F238E27FC236}">
                <a16:creationId xmlns:a16="http://schemas.microsoft.com/office/drawing/2014/main" id="{4B7E67AC-D094-4015-9ECA-ABD0AD0ACE20}"/>
              </a:ext>
            </a:extLst>
          </p:cNvPr>
          <p:cNvSpPr>
            <a:spLocks noGrp="1"/>
          </p:cNvSpPr>
          <p:nvPr>
            <p:ph sz="quarter" idx="4"/>
          </p:nvPr>
        </p:nvSpPr>
        <p:spPr>
          <a:xfrm>
            <a:off x="5953328" y="1236586"/>
            <a:ext cx="6089515" cy="5236085"/>
          </a:xfrm>
        </p:spPr>
        <p:txBody>
          <a:bodyPr>
            <a:normAutofit fontScale="85000" lnSpcReduction="20000"/>
          </a:bodyPr>
          <a:lstStyle/>
          <a:p>
            <a:r>
              <a:rPr lang="en-US" b="1" dirty="0"/>
              <a:t>Prepare</a:t>
            </a:r>
            <a:r>
              <a:rPr lang="en-US" dirty="0"/>
              <a:t>: Establish Context and Priorities to manage Security and Privacy Risk</a:t>
            </a:r>
          </a:p>
          <a:p>
            <a:r>
              <a:rPr lang="en-US" b="1" dirty="0"/>
              <a:t>Categorize</a:t>
            </a:r>
            <a:r>
              <a:rPr lang="en-US" dirty="0"/>
              <a:t>: System and Data based on Impact of Loss</a:t>
            </a:r>
          </a:p>
          <a:p>
            <a:r>
              <a:rPr lang="en-US" b="1" dirty="0"/>
              <a:t>Select</a:t>
            </a:r>
            <a:r>
              <a:rPr lang="en-US" dirty="0"/>
              <a:t>: Set Baseline Security Controls Reducing Risk to Acceptable Levels </a:t>
            </a:r>
          </a:p>
          <a:p>
            <a:pPr marL="0" indent="0">
              <a:buNone/>
            </a:pPr>
            <a:r>
              <a:rPr lang="en-US" dirty="0"/>
              <a:t>   (NIST, 2013)</a:t>
            </a:r>
          </a:p>
          <a:p>
            <a:r>
              <a:rPr lang="en-US" b="1" dirty="0"/>
              <a:t>Implement</a:t>
            </a:r>
            <a:r>
              <a:rPr lang="en-US" dirty="0"/>
              <a:t>: Document the Controls Implementation Process</a:t>
            </a:r>
          </a:p>
          <a:p>
            <a:r>
              <a:rPr lang="en-US" b="1" dirty="0"/>
              <a:t>Assess</a:t>
            </a:r>
            <a:r>
              <a:rPr lang="en-US" dirty="0"/>
              <a:t>: Are the Controls Satisfactory for Security and Privacy Requirements</a:t>
            </a:r>
          </a:p>
          <a:p>
            <a:r>
              <a:rPr lang="en-US" b="1" dirty="0"/>
              <a:t>Authorize</a:t>
            </a:r>
            <a:r>
              <a:rPr lang="en-US" dirty="0"/>
              <a:t>: If Controls are at the Acceptable Risk Level</a:t>
            </a:r>
          </a:p>
          <a:p>
            <a:r>
              <a:rPr lang="en-US" b="1" dirty="0"/>
              <a:t>Monitor</a:t>
            </a:r>
            <a:r>
              <a:rPr lang="en-US" dirty="0"/>
              <a:t>: System and Controls, Documenting Changes, Conducting Risk Assessments and Reporting on Security and Privacy Posture</a:t>
            </a:r>
          </a:p>
        </p:txBody>
      </p:sp>
      <p:sp>
        <p:nvSpPr>
          <p:cNvPr id="15" name="TextBox 14">
            <a:extLst>
              <a:ext uri="{FF2B5EF4-FFF2-40B4-BE49-F238E27FC236}">
                <a16:creationId xmlns:a16="http://schemas.microsoft.com/office/drawing/2014/main" id="{46F4CFD0-8190-44ED-B9E5-39C8F7CA8253}"/>
              </a:ext>
            </a:extLst>
          </p:cNvPr>
          <p:cNvSpPr txBox="1"/>
          <p:nvPr/>
        </p:nvSpPr>
        <p:spPr>
          <a:xfrm>
            <a:off x="149157" y="2665718"/>
            <a:ext cx="594684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Other Industries are Adopting the RMF: Defense (DFARS), healthcare (HIPAA) and retail/payment (PCI).</a:t>
            </a:r>
          </a:p>
          <a:p>
            <a:pPr marL="285750" indent="-285750">
              <a:buFont typeface="Arial" panose="020B0604020202020204" pitchFamily="34" charset="0"/>
              <a:buChar char="•"/>
            </a:pPr>
            <a:r>
              <a:rPr lang="en-US" dirty="0"/>
              <a:t>30-50% of U.S. Companies </a:t>
            </a:r>
            <a:r>
              <a:rPr lang="en-US" b="1" dirty="0"/>
              <a:t>currently  use the RMF </a:t>
            </a:r>
            <a:r>
              <a:rPr lang="en-US" dirty="0"/>
              <a:t>as their standard for data protection (GOVFTP, 2019)</a:t>
            </a:r>
          </a:p>
          <a:p>
            <a:pPr marL="285750" indent="-285750">
              <a:buFont typeface="Arial" panose="020B0604020202020204" pitchFamily="34" charset="0"/>
              <a:buChar char="•"/>
            </a:pPr>
            <a:r>
              <a:rPr lang="en-US" dirty="0"/>
              <a:t>The RMF gives a Comprehensive Security Picture for planning a Risk Management Strategy </a:t>
            </a:r>
          </a:p>
          <a:p>
            <a:pPr marL="285750" indent="-285750">
              <a:buFont typeface="Arial" panose="020B0604020202020204" pitchFamily="34" charset="0"/>
              <a:buChar char="•"/>
            </a:pPr>
            <a:r>
              <a:rPr lang="en-US" dirty="0"/>
              <a:t>RMF can be applied to this organization as it is exceptional for Industries with </a:t>
            </a:r>
            <a:r>
              <a:rPr lang="en-US" b="1" dirty="0"/>
              <a:t>critical and highly sensitive data</a:t>
            </a:r>
            <a:r>
              <a:rPr lang="en-US" dirty="0"/>
              <a:t>.</a:t>
            </a:r>
          </a:p>
          <a:p>
            <a:pPr marL="285750" indent="-285750">
              <a:buFont typeface="Arial" panose="020B0604020202020204" pitchFamily="34" charset="0"/>
              <a:buChar char="•"/>
            </a:pPr>
            <a:r>
              <a:rPr lang="en-US" dirty="0"/>
              <a:t>The RMF Provides extensive documentation.  Government Publications provide clear instructions making the process more methodical, standard and</a:t>
            </a:r>
            <a:r>
              <a:rPr lang="en-US" b="1" dirty="0"/>
              <a:t> less costly</a:t>
            </a:r>
            <a:endParaRPr lang="en-US" dirty="0"/>
          </a:p>
          <a:p>
            <a:pPr marL="285750" indent="-285750">
              <a:buFont typeface="Arial" panose="020B0604020202020204" pitchFamily="34" charset="0"/>
              <a:buChar char="•"/>
            </a:pPr>
            <a:r>
              <a:rPr lang="en-US" dirty="0"/>
              <a:t>The RMF may be a future mandated regulation. Adopting it now will keep Equifax ahead of future regulations, thereby </a:t>
            </a:r>
            <a:r>
              <a:rPr lang="en-US" b="1" dirty="0"/>
              <a:t>reducing future costs</a:t>
            </a:r>
            <a:endParaRPr lang="en-US" dirty="0"/>
          </a:p>
          <a:p>
            <a:r>
              <a:rPr lang="en-US" dirty="0"/>
              <a:t>     (Lang, 2019)</a:t>
            </a:r>
          </a:p>
        </p:txBody>
      </p:sp>
    </p:spTree>
    <p:extLst>
      <p:ext uri="{BB962C8B-B14F-4D97-AF65-F5344CB8AC3E}">
        <p14:creationId xmlns:p14="http://schemas.microsoft.com/office/powerpoint/2010/main" val="2314704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2A60911-D8C3-4F23-B0FB-9976E5DC74B9}"/>
              </a:ext>
            </a:extLst>
          </p:cNvPr>
          <p:cNvPicPr>
            <a:picLocks noChangeAspect="1"/>
          </p:cNvPicPr>
          <p:nvPr/>
        </p:nvPicPr>
        <p:blipFill>
          <a:blip r:embed="rId2">
            <a:alphaModFix amt="20000"/>
          </a:blip>
          <a:stretch>
            <a:fillRect/>
          </a:stretch>
        </p:blipFill>
        <p:spPr>
          <a:xfrm>
            <a:off x="0" y="0"/>
            <a:ext cx="12179508" cy="6858000"/>
          </a:xfrm>
          <a:prstGeom prst="rect">
            <a:avLst/>
          </a:prstGeom>
        </p:spPr>
      </p:pic>
      <p:sp>
        <p:nvSpPr>
          <p:cNvPr id="7" name="Title 6">
            <a:extLst>
              <a:ext uri="{FF2B5EF4-FFF2-40B4-BE49-F238E27FC236}">
                <a16:creationId xmlns:a16="http://schemas.microsoft.com/office/drawing/2014/main" id="{D94D4B52-E528-4A24-8F35-94B52EAC85DA}"/>
              </a:ext>
            </a:extLst>
          </p:cNvPr>
          <p:cNvSpPr>
            <a:spLocks noGrp="1"/>
          </p:cNvSpPr>
          <p:nvPr>
            <p:ph type="title"/>
          </p:nvPr>
        </p:nvSpPr>
        <p:spPr>
          <a:xfrm>
            <a:off x="733961" y="0"/>
            <a:ext cx="7306855" cy="1825625"/>
          </a:xfrm>
        </p:spPr>
        <p:txBody>
          <a:bodyPr>
            <a:normAutofit fontScale="90000"/>
          </a:bodyPr>
          <a:lstStyle/>
          <a:p>
            <a:pPr algn="ctr"/>
            <a:r>
              <a:rPr lang="en-US" dirty="0"/>
              <a:t>Business Continuity Plan: </a:t>
            </a:r>
            <a:br>
              <a:rPr lang="en-US" dirty="0"/>
            </a:br>
            <a:r>
              <a:rPr lang="en-US" sz="3100" dirty="0"/>
              <a:t>How to address downed systems, natural disaster, cybersecurity incidents and human factors</a:t>
            </a:r>
            <a:br>
              <a:rPr lang="en-US" sz="3100" dirty="0"/>
            </a:br>
            <a:r>
              <a:rPr lang="en-US" sz="2200" b="1" dirty="0"/>
              <a:t>Team responses need to be faster, more complete and more direct. </a:t>
            </a:r>
            <a:br>
              <a:rPr lang="en-US" sz="2700" b="1" dirty="0"/>
            </a:br>
            <a:r>
              <a:rPr lang="en-US" sz="2700" b="1" dirty="0"/>
              <a:t>Planning is everything</a:t>
            </a:r>
            <a:endParaRPr lang="en-US" sz="2700" dirty="0"/>
          </a:p>
        </p:txBody>
      </p:sp>
      <p:sp>
        <p:nvSpPr>
          <p:cNvPr id="8" name="Content Placeholder 7">
            <a:extLst>
              <a:ext uri="{FF2B5EF4-FFF2-40B4-BE49-F238E27FC236}">
                <a16:creationId xmlns:a16="http://schemas.microsoft.com/office/drawing/2014/main" id="{5DB67695-8577-4193-8C64-B42FCF40B3F9}"/>
              </a:ext>
            </a:extLst>
          </p:cNvPr>
          <p:cNvSpPr>
            <a:spLocks noGrp="1"/>
          </p:cNvSpPr>
          <p:nvPr>
            <p:ph idx="1"/>
          </p:nvPr>
        </p:nvSpPr>
        <p:spPr>
          <a:xfrm>
            <a:off x="692858" y="2277765"/>
            <a:ext cx="10757170" cy="4351338"/>
          </a:xfrm>
        </p:spPr>
        <p:txBody>
          <a:bodyPr>
            <a:normAutofit fontScale="92500" lnSpcReduction="20000"/>
          </a:bodyPr>
          <a:lstStyle/>
          <a:p>
            <a:r>
              <a:rPr lang="en-US" sz="4300" dirty="0">
                <a:solidFill>
                  <a:prstClr val="black"/>
                </a:solidFill>
                <a:latin typeface="Calibri Light" panose="020F0302020204030204"/>
                <a:ea typeface="+mj-ea"/>
                <a:cs typeface="+mj-cs"/>
              </a:rPr>
              <a:t>FEMA Business Continuity Planning Suite</a:t>
            </a:r>
            <a:endParaRPr lang="en-US" dirty="0"/>
          </a:p>
          <a:p>
            <a:r>
              <a:rPr lang="en-US" sz="2400" dirty="0"/>
              <a:t>Developed by DHS’ National Protection and Programs Directorate and FEMA</a:t>
            </a:r>
          </a:p>
          <a:p>
            <a:r>
              <a:rPr lang="en-US" sz="2400" dirty="0"/>
              <a:t>Applies to Large and Small Corporations</a:t>
            </a:r>
          </a:p>
          <a:p>
            <a:r>
              <a:rPr lang="en-US" sz="2400" dirty="0"/>
              <a:t>Can be Supplemented with NIST for Tech</a:t>
            </a:r>
          </a:p>
          <a:p>
            <a:r>
              <a:rPr lang="en-US" sz="2400" dirty="0"/>
              <a:t>Program Management, Planning, Implementation, Testing, Exercises and Program Improvement</a:t>
            </a:r>
          </a:p>
          <a:p>
            <a:r>
              <a:rPr lang="en-US" sz="2400" dirty="0"/>
              <a:t>Prepare for Cyber attacks, Social Engineering, Malware, Data Injection and More</a:t>
            </a:r>
          </a:p>
          <a:p>
            <a:r>
              <a:rPr lang="en-US" sz="2400" dirty="0"/>
              <a:t>Includes Specialized Disaster Recovery Plan</a:t>
            </a:r>
          </a:p>
          <a:p>
            <a:r>
              <a:rPr lang="en-US" sz="2400" dirty="0"/>
              <a:t>Recommended by The California Hospital Preparedness Association, International Security Network </a:t>
            </a:r>
            <a:r>
              <a:rPr lang="en-US" sz="2400" dirty="0" err="1"/>
              <a:t>WaterISAC</a:t>
            </a:r>
            <a:r>
              <a:rPr lang="en-US" sz="2400" dirty="0"/>
              <a:t>, the </a:t>
            </a:r>
            <a:r>
              <a:rPr lang="en-US" sz="2400" dirty="0" err="1"/>
              <a:t>Ohiio</a:t>
            </a:r>
            <a:r>
              <a:rPr lang="en-US" sz="2400" dirty="0"/>
              <a:t> Bankers League, </a:t>
            </a:r>
            <a:r>
              <a:rPr lang="en-US" sz="2400" dirty="0" err="1"/>
              <a:t>ReadyWV</a:t>
            </a:r>
            <a:r>
              <a:rPr lang="en-US" sz="2400" dirty="0"/>
              <a:t>,  RestoreYourEconomy.org, Nashville.gov, NERAC, and Florida.gov </a:t>
            </a:r>
          </a:p>
          <a:p>
            <a:pPr marL="0" indent="0">
              <a:buNone/>
            </a:pPr>
            <a:r>
              <a:rPr lang="en-US" sz="2400" dirty="0"/>
              <a:t>	(Department of Homeland Security, 2019)</a:t>
            </a:r>
          </a:p>
        </p:txBody>
      </p:sp>
      <p:pic>
        <p:nvPicPr>
          <p:cNvPr id="12" name="Picture 11">
            <a:extLst>
              <a:ext uri="{FF2B5EF4-FFF2-40B4-BE49-F238E27FC236}">
                <a16:creationId xmlns:a16="http://schemas.microsoft.com/office/drawing/2014/main" id="{80733790-0291-4FD8-A7B7-CBD6174BA772}"/>
              </a:ext>
            </a:extLst>
          </p:cNvPr>
          <p:cNvPicPr>
            <a:picLocks noChangeAspect="1"/>
          </p:cNvPicPr>
          <p:nvPr/>
        </p:nvPicPr>
        <p:blipFill>
          <a:blip r:embed="rId3"/>
          <a:stretch>
            <a:fillRect/>
          </a:stretch>
        </p:blipFill>
        <p:spPr>
          <a:xfrm>
            <a:off x="8145055" y="0"/>
            <a:ext cx="4046945" cy="2277765"/>
          </a:xfrm>
          <a:prstGeom prst="rect">
            <a:avLst/>
          </a:prstGeom>
        </p:spPr>
      </p:pic>
    </p:spTree>
    <p:extLst>
      <p:ext uri="{BB962C8B-B14F-4D97-AF65-F5344CB8AC3E}">
        <p14:creationId xmlns:p14="http://schemas.microsoft.com/office/powerpoint/2010/main" val="2926668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C6B07F-AEB0-4AE6-97A1-EB8D5E400620}"/>
              </a:ext>
            </a:extLst>
          </p:cNvPr>
          <p:cNvPicPr>
            <a:picLocks noChangeAspect="1"/>
          </p:cNvPicPr>
          <p:nvPr/>
        </p:nvPicPr>
        <p:blipFill>
          <a:blip r:embed="rId2">
            <a:alphaModFix amt="35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0076F-ABFD-4FA7-B468-B425C42FC782}"/>
              </a:ext>
            </a:extLst>
          </p:cNvPr>
          <p:cNvSpPr>
            <a:spLocks noGrp="1"/>
          </p:cNvSpPr>
          <p:nvPr>
            <p:ph type="title"/>
          </p:nvPr>
        </p:nvSpPr>
        <p:spPr>
          <a:xfrm>
            <a:off x="252920" y="-22917"/>
            <a:ext cx="11686162" cy="1035743"/>
          </a:xfrm>
        </p:spPr>
        <p:txBody>
          <a:bodyPr>
            <a:normAutofit fontScale="90000"/>
          </a:bodyPr>
          <a:lstStyle/>
          <a:p>
            <a:pPr algn="ctr"/>
            <a:r>
              <a:rPr lang="en-US" dirty="0"/>
              <a:t>If an Attacker gains access, how to know and respond</a:t>
            </a:r>
          </a:p>
        </p:txBody>
      </p:sp>
      <p:sp>
        <p:nvSpPr>
          <p:cNvPr id="3" name="Text Placeholder 2">
            <a:extLst>
              <a:ext uri="{FF2B5EF4-FFF2-40B4-BE49-F238E27FC236}">
                <a16:creationId xmlns:a16="http://schemas.microsoft.com/office/drawing/2014/main" id="{C7D05202-22E1-4805-9145-B96A68FC06C5}"/>
              </a:ext>
            </a:extLst>
          </p:cNvPr>
          <p:cNvSpPr>
            <a:spLocks noGrp="1"/>
          </p:cNvSpPr>
          <p:nvPr>
            <p:ph type="body" idx="1"/>
          </p:nvPr>
        </p:nvSpPr>
        <p:spPr>
          <a:xfrm>
            <a:off x="252919" y="948818"/>
            <a:ext cx="5613877" cy="540088"/>
          </a:xfrm>
        </p:spPr>
        <p:txBody>
          <a:bodyPr>
            <a:normAutofit/>
          </a:bodyPr>
          <a:lstStyle/>
          <a:p>
            <a:r>
              <a:rPr lang="en-US" dirty="0"/>
              <a:t>Deterrent and Directive Policies</a:t>
            </a:r>
          </a:p>
        </p:txBody>
      </p:sp>
      <p:sp>
        <p:nvSpPr>
          <p:cNvPr id="4" name="Content Placeholder 3">
            <a:extLst>
              <a:ext uri="{FF2B5EF4-FFF2-40B4-BE49-F238E27FC236}">
                <a16:creationId xmlns:a16="http://schemas.microsoft.com/office/drawing/2014/main" id="{1D48FD55-ABDE-4BDA-B5DF-7D05A9A8EFE1}"/>
              </a:ext>
            </a:extLst>
          </p:cNvPr>
          <p:cNvSpPr>
            <a:spLocks noGrp="1"/>
          </p:cNvSpPr>
          <p:nvPr>
            <p:ph sz="half" idx="2"/>
          </p:nvPr>
        </p:nvSpPr>
        <p:spPr>
          <a:xfrm>
            <a:off x="122139" y="1478721"/>
            <a:ext cx="5744657" cy="5116632"/>
          </a:xfrm>
        </p:spPr>
        <p:txBody>
          <a:bodyPr>
            <a:normAutofit fontScale="77500" lnSpcReduction="20000"/>
          </a:bodyPr>
          <a:lstStyle/>
          <a:p>
            <a:r>
              <a:rPr lang="en-US" dirty="0"/>
              <a:t>“Start with physical security, as not all data theft happens online</a:t>
            </a:r>
          </a:p>
          <a:p>
            <a:r>
              <a:rPr lang="en-US" dirty="0"/>
              <a:t>Restrict access rights-password privacy</a:t>
            </a:r>
          </a:p>
          <a:p>
            <a:r>
              <a:rPr lang="en-US" dirty="0"/>
              <a:t>Train staff to spot the warning signs and trigger alerts</a:t>
            </a:r>
          </a:p>
          <a:p>
            <a:r>
              <a:rPr lang="en-US" dirty="0"/>
              <a:t>Patch promptly</a:t>
            </a:r>
          </a:p>
          <a:p>
            <a:r>
              <a:rPr lang="en-US" dirty="0"/>
              <a:t>Monitoring, log files and change management systems can give you early warning of suspicious activities</a:t>
            </a:r>
          </a:p>
          <a:p>
            <a:r>
              <a:rPr lang="en-US" dirty="0"/>
              <a:t>Use two-factor authentication to limit the damage of a lost or stolen device</a:t>
            </a:r>
          </a:p>
          <a:p>
            <a:r>
              <a:rPr lang="en-US" dirty="0"/>
              <a:t>Encrypt sensitive data, so that it is next to useless when being stolen” </a:t>
            </a:r>
          </a:p>
          <a:p>
            <a:pPr marL="0" indent="0">
              <a:buNone/>
            </a:pPr>
            <a:r>
              <a:rPr lang="en-US" dirty="0"/>
              <a:t>   (</a:t>
            </a:r>
            <a:r>
              <a:rPr lang="en-US" dirty="0" err="1"/>
              <a:t>Wilczek</a:t>
            </a:r>
            <a:r>
              <a:rPr lang="en-US" dirty="0"/>
              <a:t>, 2018)</a:t>
            </a:r>
          </a:p>
        </p:txBody>
      </p:sp>
      <p:sp>
        <p:nvSpPr>
          <p:cNvPr id="5" name="Text Placeholder 4">
            <a:extLst>
              <a:ext uri="{FF2B5EF4-FFF2-40B4-BE49-F238E27FC236}">
                <a16:creationId xmlns:a16="http://schemas.microsoft.com/office/drawing/2014/main" id="{89FC4D62-1A18-474C-AD6C-136EB2858DD6}"/>
              </a:ext>
            </a:extLst>
          </p:cNvPr>
          <p:cNvSpPr>
            <a:spLocks noGrp="1"/>
          </p:cNvSpPr>
          <p:nvPr>
            <p:ph type="body" sz="quarter" idx="3"/>
          </p:nvPr>
        </p:nvSpPr>
        <p:spPr>
          <a:xfrm>
            <a:off x="6083300" y="1012826"/>
            <a:ext cx="5183188" cy="481722"/>
          </a:xfrm>
        </p:spPr>
        <p:txBody>
          <a:bodyPr>
            <a:normAutofit/>
          </a:bodyPr>
          <a:lstStyle/>
          <a:p>
            <a:r>
              <a:rPr lang="en-US" dirty="0"/>
              <a:t>Attack Mitigation</a:t>
            </a:r>
          </a:p>
        </p:txBody>
      </p:sp>
      <p:sp>
        <p:nvSpPr>
          <p:cNvPr id="6" name="Content Placeholder 5">
            <a:extLst>
              <a:ext uri="{FF2B5EF4-FFF2-40B4-BE49-F238E27FC236}">
                <a16:creationId xmlns:a16="http://schemas.microsoft.com/office/drawing/2014/main" id="{74F6E807-4E87-4B73-AFC2-C96C07E047DC}"/>
              </a:ext>
            </a:extLst>
          </p:cNvPr>
          <p:cNvSpPr>
            <a:spLocks noGrp="1"/>
          </p:cNvSpPr>
          <p:nvPr>
            <p:ph sz="quarter" idx="4"/>
          </p:nvPr>
        </p:nvSpPr>
        <p:spPr>
          <a:xfrm>
            <a:off x="6083300" y="1488905"/>
            <a:ext cx="6108700" cy="5106447"/>
          </a:xfrm>
        </p:spPr>
        <p:txBody>
          <a:bodyPr>
            <a:normAutofit fontScale="77500" lnSpcReduction="20000"/>
          </a:bodyPr>
          <a:lstStyle/>
          <a:p>
            <a:r>
              <a:rPr lang="en-US" dirty="0"/>
              <a:t>Intrusion detection and prevention systems (</a:t>
            </a:r>
            <a:r>
              <a:rPr lang="en-US" dirty="0" err="1"/>
              <a:t>Solarwinds</a:t>
            </a:r>
            <a:r>
              <a:rPr lang="en-US" dirty="0"/>
              <a:t>, Splunk, Sagan, OSSEC, Open WIPS-NG, Fail2Ban, </a:t>
            </a:r>
            <a:r>
              <a:rPr lang="en-US" dirty="0" err="1"/>
              <a:t>Zeek</a:t>
            </a:r>
            <a:r>
              <a:rPr lang="en-US" dirty="0"/>
              <a:t>)</a:t>
            </a:r>
          </a:p>
          <a:p>
            <a:r>
              <a:rPr lang="en-US" dirty="0"/>
              <a:t>Mitigate DDoS Attacks (Firewalls, Close Monitoring, Imperva)</a:t>
            </a:r>
          </a:p>
          <a:p>
            <a:r>
              <a:rPr lang="en-US" dirty="0"/>
              <a:t>IT Personnel and Chain of Command Notification</a:t>
            </a:r>
          </a:p>
          <a:p>
            <a:pPr marL="0" indent="0">
              <a:buNone/>
            </a:pPr>
            <a:endParaRPr lang="en-US" dirty="0"/>
          </a:p>
          <a:p>
            <a:pPr marL="0" indent="0">
              <a:buNone/>
            </a:pPr>
            <a:r>
              <a:rPr lang="en-US" sz="2600" b="1" dirty="0"/>
              <a:t>Data Breach Response Plan</a:t>
            </a:r>
          </a:p>
          <a:p>
            <a:r>
              <a:rPr lang="en-US" dirty="0"/>
              <a:t>Secure operations while securing evidence</a:t>
            </a:r>
          </a:p>
          <a:p>
            <a:r>
              <a:rPr lang="en-US" dirty="0"/>
              <a:t>Use a Forensics Team and Legal Council</a:t>
            </a:r>
          </a:p>
          <a:p>
            <a:r>
              <a:rPr lang="en-US" dirty="0"/>
              <a:t>Fix Vulnerabilities-work with Forensics</a:t>
            </a:r>
          </a:p>
          <a:p>
            <a:r>
              <a:rPr lang="en-US" dirty="0"/>
              <a:t>Notify Appropriate Parties</a:t>
            </a:r>
          </a:p>
          <a:p>
            <a:r>
              <a:rPr lang="en-US" dirty="0"/>
              <a:t>Notify Law Enforcement</a:t>
            </a:r>
          </a:p>
          <a:p>
            <a:r>
              <a:rPr lang="en-US" dirty="0"/>
              <a:t>(FTC, 2019)</a:t>
            </a:r>
          </a:p>
        </p:txBody>
      </p:sp>
      <p:sp>
        <p:nvSpPr>
          <p:cNvPr id="8" name="TextBox 7">
            <a:extLst>
              <a:ext uri="{FF2B5EF4-FFF2-40B4-BE49-F238E27FC236}">
                <a16:creationId xmlns:a16="http://schemas.microsoft.com/office/drawing/2014/main" id="{3AE57652-A449-4B4A-8C65-0D7DA37413F1}"/>
              </a:ext>
            </a:extLst>
          </p:cNvPr>
          <p:cNvSpPr txBox="1"/>
          <p:nvPr/>
        </p:nvSpPr>
        <p:spPr>
          <a:xfrm>
            <a:off x="2157842" y="720705"/>
            <a:ext cx="8287657" cy="369332"/>
          </a:xfrm>
          <a:prstGeom prst="rect">
            <a:avLst/>
          </a:prstGeom>
          <a:noFill/>
        </p:spPr>
        <p:txBody>
          <a:bodyPr wrap="square" rtlCol="0">
            <a:spAutoFit/>
          </a:bodyPr>
          <a:lstStyle/>
          <a:p>
            <a:pPr algn="ctr"/>
            <a:r>
              <a:rPr lang="en-US" dirty="0"/>
              <a:t>Technology is complex, more than one answer may be required to secure systems</a:t>
            </a:r>
          </a:p>
        </p:txBody>
      </p:sp>
    </p:spTree>
    <p:extLst>
      <p:ext uri="{BB962C8B-B14F-4D97-AF65-F5344CB8AC3E}">
        <p14:creationId xmlns:p14="http://schemas.microsoft.com/office/powerpoint/2010/main" val="3439419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1B1D8E-C7AD-43C3-B25A-AC28B365591E}"/>
              </a:ext>
            </a:extLst>
          </p:cNvPr>
          <p:cNvPicPr>
            <a:picLocks noChangeAspect="1"/>
          </p:cNvPicPr>
          <p:nvPr/>
        </p:nvPicPr>
        <p:blipFill>
          <a:blip r:embed="rId2">
            <a:alphaModFix amt="20000"/>
          </a:blip>
          <a:stretch>
            <a:fillRect/>
          </a:stretch>
        </p:blipFill>
        <p:spPr>
          <a:xfrm>
            <a:off x="0" y="-6350"/>
            <a:ext cx="12192000" cy="6858000"/>
          </a:xfrm>
          <a:prstGeom prst="rect">
            <a:avLst/>
          </a:prstGeom>
        </p:spPr>
      </p:pic>
      <p:sp>
        <p:nvSpPr>
          <p:cNvPr id="2" name="Title 1">
            <a:extLst>
              <a:ext uri="{FF2B5EF4-FFF2-40B4-BE49-F238E27FC236}">
                <a16:creationId xmlns:a16="http://schemas.microsoft.com/office/drawing/2014/main" id="{23C6E57E-E34D-4B45-9796-38052F01FE7D}"/>
              </a:ext>
            </a:extLst>
          </p:cNvPr>
          <p:cNvSpPr>
            <a:spLocks noGrp="1"/>
          </p:cNvSpPr>
          <p:nvPr>
            <p:ph type="title"/>
          </p:nvPr>
        </p:nvSpPr>
        <p:spPr/>
        <p:txBody>
          <a:bodyPr/>
          <a:lstStyle/>
          <a:p>
            <a:r>
              <a:rPr lang="en-US" dirty="0"/>
              <a:t>Keeping Systems Secure:</a:t>
            </a:r>
          </a:p>
        </p:txBody>
      </p:sp>
      <p:sp>
        <p:nvSpPr>
          <p:cNvPr id="3" name="Text Placeholder 2">
            <a:extLst>
              <a:ext uri="{FF2B5EF4-FFF2-40B4-BE49-F238E27FC236}">
                <a16:creationId xmlns:a16="http://schemas.microsoft.com/office/drawing/2014/main" id="{C272F32D-2802-4C0D-AE46-F7325DAC7B23}"/>
              </a:ext>
            </a:extLst>
          </p:cNvPr>
          <p:cNvSpPr>
            <a:spLocks noGrp="1"/>
          </p:cNvSpPr>
          <p:nvPr>
            <p:ph type="body" idx="1"/>
          </p:nvPr>
        </p:nvSpPr>
        <p:spPr>
          <a:xfrm>
            <a:off x="1014413" y="1200945"/>
            <a:ext cx="5157787" cy="823912"/>
          </a:xfrm>
        </p:spPr>
        <p:txBody>
          <a:bodyPr/>
          <a:lstStyle/>
          <a:p>
            <a:r>
              <a:rPr lang="en-US" dirty="0"/>
              <a:t>Audit and Testing Schedules</a:t>
            </a:r>
          </a:p>
        </p:txBody>
      </p:sp>
      <p:sp>
        <p:nvSpPr>
          <p:cNvPr id="4" name="Content Placeholder 3">
            <a:extLst>
              <a:ext uri="{FF2B5EF4-FFF2-40B4-BE49-F238E27FC236}">
                <a16:creationId xmlns:a16="http://schemas.microsoft.com/office/drawing/2014/main" id="{8F0843F7-4C2A-4A32-8E36-0D60647BDAEC}"/>
              </a:ext>
            </a:extLst>
          </p:cNvPr>
          <p:cNvSpPr>
            <a:spLocks noGrp="1"/>
          </p:cNvSpPr>
          <p:nvPr>
            <p:ph sz="half" idx="2"/>
          </p:nvPr>
        </p:nvSpPr>
        <p:spPr>
          <a:xfrm>
            <a:off x="839788" y="2102759"/>
            <a:ext cx="5157787" cy="3684588"/>
          </a:xfrm>
        </p:spPr>
        <p:txBody>
          <a:bodyPr>
            <a:noAutofit/>
          </a:bodyPr>
          <a:lstStyle/>
          <a:p>
            <a:r>
              <a:rPr lang="en-US" dirty="0"/>
              <a:t>Updates and Patches-Daily</a:t>
            </a:r>
          </a:p>
          <a:p>
            <a:r>
              <a:rPr lang="en-US" dirty="0"/>
              <a:t>IT Department Audits- Monthly</a:t>
            </a:r>
          </a:p>
          <a:p>
            <a:r>
              <a:rPr lang="en-US" dirty="0"/>
              <a:t>Outsourced Audits-Quarterly</a:t>
            </a:r>
          </a:p>
          <a:p>
            <a:r>
              <a:rPr lang="en-US" dirty="0"/>
              <a:t>Intense Pen-testing- Quarterly until passing, Bi-yearly after</a:t>
            </a:r>
          </a:p>
          <a:p>
            <a:r>
              <a:rPr lang="en-US" dirty="0"/>
              <a:t>New requirements for passwords, resetting every 90 days</a:t>
            </a:r>
          </a:p>
          <a:p>
            <a:pPr marL="0" indent="0">
              <a:buNone/>
            </a:pPr>
            <a:r>
              <a:rPr lang="en-US" dirty="0"/>
              <a:t> (</a:t>
            </a:r>
            <a:r>
              <a:rPr lang="en-US" dirty="0" err="1"/>
              <a:t>Comtact</a:t>
            </a:r>
            <a:r>
              <a:rPr lang="en-US" dirty="0"/>
              <a:t>, 2018)</a:t>
            </a:r>
          </a:p>
        </p:txBody>
      </p:sp>
      <p:sp>
        <p:nvSpPr>
          <p:cNvPr id="5" name="Text Placeholder 4">
            <a:extLst>
              <a:ext uri="{FF2B5EF4-FFF2-40B4-BE49-F238E27FC236}">
                <a16:creationId xmlns:a16="http://schemas.microsoft.com/office/drawing/2014/main" id="{B1C75AE5-23C5-4CD4-845C-F03A5FC562B4}"/>
              </a:ext>
            </a:extLst>
          </p:cNvPr>
          <p:cNvSpPr>
            <a:spLocks noGrp="1"/>
          </p:cNvSpPr>
          <p:nvPr>
            <p:ph type="body" sz="quarter" idx="3"/>
          </p:nvPr>
        </p:nvSpPr>
        <p:spPr>
          <a:xfrm>
            <a:off x="7427118" y="588454"/>
            <a:ext cx="5183188" cy="823912"/>
          </a:xfrm>
        </p:spPr>
        <p:txBody>
          <a:bodyPr/>
          <a:lstStyle/>
          <a:p>
            <a:r>
              <a:rPr lang="en-US" dirty="0"/>
              <a:t>Change Management</a:t>
            </a:r>
          </a:p>
        </p:txBody>
      </p:sp>
      <p:sp>
        <p:nvSpPr>
          <p:cNvPr id="6" name="Content Placeholder 5">
            <a:extLst>
              <a:ext uri="{FF2B5EF4-FFF2-40B4-BE49-F238E27FC236}">
                <a16:creationId xmlns:a16="http://schemas.microsoft.com/office/drawing/2014/main" id="{BC5F4F34-2F35-4BBE-9DB9-D3E8C51B4F85}"/>
              </a:ext>
            </a:extLst>
          </p:cNvPr>
          <p:cNvSpPr>
            <a:spLocks noGrp="1"/>
          </p:cNvSpPr>
          <p:nvPr>
            <p:ph sz="quarter" idx="4"/>
          </p:nvPr>
        </p:nvSpPr>
        <p:spPr>
          <a:xfrm>
            <a:off x="5709558" y="1412366"/>
            <a:ext cx="6328228" cy="4420167"/>
          </a:xfrm>
        </p:spPr>
        <p:txBody>
          <a:bodyPr>
            <a:noAutofit/>
          </a:bodyPr>
          <a:lstStyle/>
          <a:p>
            <a:pPr marL="0" indent="0" algn="ctr">
              <a:buNone/>
            </a:pPr>
            <a:r>
              <a:rPr lang="en-US" sz="1600" dirty="0"/>
              <a:t>This step is where </a:t>
            </a:r>
            <a:r>
              <a:rPr lang="en-US" sz="1600" b="1" dirty="0"/>
              <a:t>attackers broke in</a:t>
            </a:r>
            <a:r>
              <a:rPr lang="en-US" sz="1600" dirty="0"/>
              <a:t>, through </a:t>
            </a:r>
            <a:r>
              <a:rPr lang="en-US" sz="1600" b="1" dirty="0"/>
              <a:t>certificates</a:t>
            </a:r>
            <a:r>
              <a:rPr lang="en-US" sz="1600" dirty="0"/>
              <a:t> that were not updated and renewed, gaining access to office </a:t>
            </a:r>
            <a:r>
              <a:rPr lang="en-US" sz="1600" b="1" dirty="0"/>
              <a:t>password lists</a:t>
            </a:r>
            <a:r>
              <a:rPr lang="en-US" sz="1600" dirty="0"/>
              <a:t>, finally using the </a:t>
            </a:r>
            <a:r>
              <a:rPr lang="en-US" sz="1600" b="1" dirty="0"/>
              <a:t>Apache Struts Vulnerability</a:t>
            </a:r>
            <a:r>
              <a:rPr lang="en-US" sz="1600" dirty="0"/>
              <a:t>-that Corporate Tested for- 	            to steal information.</a:t>
            </a:r>
          </a:p>
          <a:p>
            <a:pPr marL="0" indent="0" algn="ctr">
              <a:buNone/>
            </a:pPr>
            <a:r>
              <a:rPr lang="en-US" sz="1600" dirty="0"/>
              <a:t>If the certificates had been </a:t>
            </a:r>
            <a:r>
              <a:rPr lang="en-US" sz="1600" b="1" dirty="0"/>
              <a:t>renewed</a:t>
            </a:r>
            <a:r>
              <a:rPr lang="en-US" sz="1600" dirty="0"/>
              <a:t>, if passwords were kept </a:t>
            </a:r>
            <a:r>
              <a:rPr lang="en-US" sz="1600" b="1" dirty="0"/>
              <a:t>private</a:t>
            </a:r>
            <a:r>
              <a:rPr lang="en-US" sz="1600" dirty="0"/>
              <a:t>, if Apache Struts was </a:t>
            </a:r>
            <a:r>
              <a:rPr lang="en-US" sz="1600" b="1" dirty="0"/>
              <a:t>known</a:t>
            </a:r>
            <a:r>
              <a:rPr lang="en-US" sz="1600" dirty="0"/>
              <a:t> to be one of our critical systems- today would be a different conversation. </a:t>
            </a:r>
          </a:p>
          <a:p>
            <a:pPr marL="0" indent="0">
              <a:buNone/>
            </a:pPr>
            <a:r>
              <a:rPr lang="en-US" sz="1600" b="1" dirty="0"/>
              <a:t>Documentation changes needed going forward:</a:t>
            </a:r>
          </a:p>
          <a:p>
            <a:r>
              <a:rPr lang="en-US" sz="1600" dirty="0"/>
              <a:t>Document all testing and changes before implementation</a:t>
            </a:r>
          </a:p>
          <a:p>
            <a:r>
              <a:rPr lang="en-US" sz="1600" dirty="0"/>
              <a:t>Final Changes monitored and Documented by IT Personnel</a:t>
            </a:r>
          </a:p>
          <a:p>
            <a:r>
              <a:rPr lang="en-US" sz="1600" dirty="0"/>
              <a:t>IT Personnel have set chain of command including IT notifications</a:t>
            </a:r>
          </a:p>
          <a:p>
            <a:r>
              <a:rPr lang="en-US" sz="1600" dirty="0"/>
              <a:t>Alerts set if configurations are Changed without Authorization</a:t>
            </a:r>
          </a:p>
          <a:p>
            <a:r>
              <a:rPr lang="en-US" sz="1600" dirty="0"/>
              <a:t>Certificates kept up to Date</a:t>
            </a:r>
          </a:p>
          <a:p>
            <a:r>
              <a:rPr lang="en-US" sz="1600" dirty="0"/>
              <a:t> (NIST, 2011)</a:t>
            </a:r>
          </a:p>
          <a:p>
            <a:r>
              <a:rPr lang="en-US" sz="1600" dirty="0"/>
              <a:t>Document every Change, Hardware, Software, Updates and Essentials, to keep a complete Asset Inventory List current, without lapse </a:t>
            </a:r>
          </a:p>
          <a:p>
            <a:pPr marL="0" indent="0">
              <a:buNone/>
            </a:pPr>
            <a:r>
              <a:rPr lang="en-US" sz="1600" dirty="0"/>
              <a:t>       (U.S. Senate Subcommittee, 2018)</a:t>
            </a:r>
          </a:p>
        </p:txBody>
      </p:sp>
    </p:spTree>
    <p:extLst>
      <p:ext uri="{BB962C8B-B14F-4D97-AF65-F5344CB8AC3E}">
        <p14:creationId xmlns:p14="http://schemas.microsoft.com/office/powerpoint/2010/main" val="2241478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TotalTime>
  <Words>1255</Words>
  <Application>Microsoft Office PowerPoint</Application>
  <PresentationFormat>Widescreen</PresentationFormat>
  <Paragraphs>142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Equifax Cybersecurity Proposal</vt:lpstr>
      <vt:lpstr>Equifax is in the business of information Data, Analytics, Marketing, Technology, Security, Governance, Compliance and More.</vt:lpstr>
      <vt:lpstr>Presumed Cost of Data vs. Real Cost of Data</vt:lpstr>
      <vt:lpstr>Moving forward after the Breach: Step by Step Information Technology Risk Management Lifecycle</vt:lpstr>
      <vt:lpstr>Risk Assessment</vt:lpstr>
      <vt:lpstr>Risk Management Framework</vt:lpstr>
      <vt:lpstr>Business Continuity Plan:  How to address downed systems, natural disaster, cybersecurity incidents and human factors Team responses need to be faster, more complete and more direct.  Planning is everything</vt:lpstr>
      <vt:lpstr>If an Attacker gains access, how to know and respond</vt:lpstr>
      <vt:lpstr>Keeping Systems Secure: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Equifax Cybersecurity Proposal</dc:title>
  <dc:creator>Anya Ward</dc:creator>
  <cp:lastModifiedBy>Anya Ward</cp:lastModifiedBy>
  <cp:revision>18</cp:revision>
  <dcterms:created xsi:type="dcterms:W3CDTF">2019-12-20T05:39:00Z</dcterms:created>
  <dcterms:modified xsi:type="dcterms:W3CDTF">2019-12-20T15:17:29Z</dcterms:modified>
</cp:coreProperties>
</file>